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1" r:id="rId15"/>
    <p:sldId id="270" r:id="rId16"/>
    <p:sldId id="272" r:id="rId17"/>
    <p:sldId id="266"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3NLk6ugNspeo/fo1kTQzsILG3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[Book1]TABLE1!PivotTable1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No of Orders- States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28575" cap="rnd">
            <a:solidFill>
              <a:schemeClr val="accent2"/>
            </a:solidFill>
            <a:round/>
          </a:ln>
          <a:effectLst/>
        </c:spPr>
        <c:marker>
          <c:symbol val="circle"/>
          <c:size val="5"/>
          <c:spPr>
            <a:solidFill>
              <a:schemeClr val="accent2"/>
            </a:solidFill>
            <a:ln w="9525">
              <a:solidFill>
                <a:schemeClr val="accent2"/>
              </a:solidFill>
            </a:ln>
            <a:effectLst/>
          </c:spPr>
        </c:marker>
      </c:pivotFmt>
      <c:pivotFmt>
        <c:idx val="1"/>
        <c:spPr>
          <a:solidFill>
            <a:schemeClr val="accent2"/>
          </a:solidFill>
          <a:ln w="28575" cap="rnd">
            <a:solidFill>
              <a:schemeClr val="accent2"/>
            </a:solidFill>
            <a:round/>
          </a:ln>
          <a:effectLst/>
        </c:spPr>
        <c:marker>
          <c:symbol val="circle"/>
          <c:size val="5"/>
          <c:spPr>
            <a:solidFill>
              <a:schemeClr val="accent4"/>
            </a:solidFill>
            <a:ln w="9525">
              <a:solidFill>
                <a:schemeClr val="accent4"/>
              </a:solidFill>
            </a:ln>
            <a:effectLst/>
          </c:spPr>
        </c:marker>
      </c:pivotFmt>
      <c:pivotFmt>
        <c:idx val="2"/>
        <c:spPr>
          <a:solidFill>
            <a:schemeClr val="accent2"/>
          </a:solidFill>
          <a:ln w="28575" cap="rnd">
            <a:solidFill>
              <a:schemeClr val="accent2"/>
            </a:solidFill>
            <a:round/>
          </a:ln>
          <a:effectLst/>
        </c:spPr>
        <c:marker>
          <c:symbol val="circle"/>
          <c:size val="5"/>
          <c:spPr>
            <a:solidFill>
              <a:schemeClr val="accent6"/>
            </a:solidFill>
            <a:ln w="9525">
              <a:solidFill>
                <a:schemeClr val="accent6"/>
              </a:solidFill>
            </a:ln>
            <a:effectLst/>
          </c:spPr>
        </c:marker>
      </c:pivotFmt>
      <c:pivotFmt>
        <c:idx val="3"/>
        <c:spPr>
          <a:solidFill>
            <a:schemeClr val="accent2"/>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w="28575" cap="rnd">
            <a:solidFill>
              <a:schemeClr val="accent2"/>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w="28575" cap="rnd">
            <a:solidFill>
              <a:schemeClr val="accent2"/>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w="28575" cap="rnd">
            <a:solidFill>
              <a:schemeClr val="accent2"/>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solidFill>
          <a:ln w="28575" cap="rnd">
            <a:solidFill>
              <a:schemeClr val="accent2"/>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TABLE1!$I$9</c:f>
              <c:strCache>
                <c:ptCount val="1"/>
                <c:pt idx="0">
                  <c:v>Sum of 2016</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TABLE1!$H$10:$H$37</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TABLE1!$I$10:$I$37</c:f>
              <c:numCache>
                <c:formatCode>General</c:formatCode>
                <c:ptCount val="27"/>
                <c:pt idx="1">
                  <c:v>2</c:v>
                </c:pt>
                <c:pt idx="4">
                  <c:v>4</c:v>
                </c:pt>
                <c:pt idx="5">
                  <c:v>8</c:v>
                </c:pt>
                <c:pt idx="6">
                  <c:v>6</c:v>
                </c:pt>
                <c:pt idx="7">
                  <c:v>4</c:v>
                </c:pt>
                <c:pt idx="8">
                  <c:v>9</c:v>
                </c:pt>
                <c:pt idx="9">
                  <c:v>4</c:v>
                </c:pt>
                <c:pt idx="10">
                  <c:v>40</c:v>
                </c:pt>
                <c:pt idx="12">
                  <c:v>3</c:v>
                </c:pt>
                <c:pt idx="13">
                  <c:v>4</c:v>
                </c:pt>
                <c:pt idx="14">
                  <c:v>1</c:v>
                </c:pt>
                <c:pt idx="15">
                  <c:v>7</c:v>
                </c:pt>
                <c:pt idx="16">
                  <c:v>1</c:v>
                </c:pt>
                <c:pt idx="17">
                  <c:v>20</c:v>
                </c:pt>
                <c:pt idx="18">
                  <c:v>56</c:v>
                </c:pt>
                <c:pt idx="19">
                  <c:v>4</c:v>
                </c:pt>
                <c:pt idx="21">
                  <c:v>2</c:v>
                </c:pt>
                <c:pt idx="22">
                  <c:v>25</c:v>
                </c:pt>
                <c:pt idx="23">
                  <c:v>11</c:v>
                </c:pt>
                <c:pt idx="24">
                  <c:v>3</c:v>
                </c:pt>
                <c:pt idx="25">
                  <c:v>115</c:v>
                </c:pt>
              </c:numCache>
            </c:numRef>
          </c:val>
          <c:smooth val="0"/>
          <c:extLst>
            <c:ext xmlns:c16="http://schemas.microsoft.com/office/drawing/2014/chart" uri="{C3380CC4-5D6E-409C-BE32-E72D297353CC}">
              <c16:uniqueId val="{00000000-5CA6-4EF7-8356-6598973E20A5}"/>
            </c:ext>
          </c:extLst>
        </c:ser>
        <c:ser>
          <c:idx val="1"/>
          <c:order val="1"/>
          <c:tx>
            <c:strRef>
              <c:f>TABLE1!$J$9</c:f>
              <c:strCache>
                <c:ptCount val="1"/>
                <c:pt idx="0">
                  <c:v>Sum of 2017</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TABLE1!$H$10:$H$37</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TABLE1!$J$10:$J$37</c:f>
              <c:numCache>
                <c:formatCode>General</c:formatCode>
                <c:ptCount val="27"/>
                <c:pt idx="0">
                  <c:v>54</c:v>
                </c:pt>
                <c:pt idx="1">
                  <c:v>207</c:v>
                </c:pt>
                <c:pt idx="2">
                  <c:v>75</c:v>
                </c:pt>
                <c:pt idx="3">
                  <c:v>29</c:v>
                </c:pt>
                <c:pt idx="4">
                  <c:v>1592</c:v>
                </c:pt>
                <c:pt idx="5">
                  <c:v>660</c:v>
                </c:pt>
                <c:pt idx="6">
                  <c:v>921</c:v>
                </c:pt>
                <c:pt idx="7">
                  <c:v>968</c:v>
                </c:pt>
                <c:pt idx="8">
                  <c:v>955</c:v>
                </c:pt>
                <c:pt idx="9">
                  <c:v>387</c:v>
                </c:pt>
                <c:pt idx="10">
                  <c:v>5414</c:v>
                </c:pt>
                <c:pt idx="11">
                  <c:v>301</c:v>
                </c:pt>
                <c:pt idx="12">
                  <c:v>420</c:v>
                </c:pt>
                <c:pt idx="13">
                  <c:v>504</c:v>
                </c:pt>
                <c:pt idx="14">
                  <c:v>260</c:v>
                </c:pt>
                <c:pt idx="15">
                  <c:v>772</c:v>
                </c:pt>
                <c:pt idx="16">
                  <c:v>226</c:v>
                </c:pt>
                <c:pt idx="17">
                  <c:v>2270</c:v>
                </c:pt>
                <c:pt idx="18">
                  <c:v>6225</c:v>
                </c:pt>
                <c:pt idx="19">
                  <c:v>234</c:v>
                </c:pt>
                <c:pt idx="20">
                  <c:v>141</c:v>
                </c:pt>
                <c:pt idx="21">
                  <c:v>18</c:v>
                </c:pt>
                <c:pt idx="22">
                  <c:v>2661</c:v>
                </c:pt>
                <c:pt idx="23">
                  <c:v>1720</c:v>
                </c:pt>
                <c:pt idx="24">
                  <c:v>193</c:v>
                </c:pt>
                <c:pt idx="25">
                  <c:v>17760</c:v>
                </c:pt>
                <c:pt idx="26">
                  <c:v>134</c:v>
                </c:pt>
              </c:numCache>
            </c:numRef>
          </c:val>
          <c:smooth val="0"/>
          <c:extLst>
            <c:ext xmlns:c16="http://schemas.microsoft.com/office/drawing/2014/chart" uri="{C3380CC4-5D6E-409C-BE32-E72D297353CC}">
              <c16:uniqueId val="{00000001-5CA6-4EF7-8356-6598973E20A5}"/>
            </c:ext>
          </c:extLst>
        </c:ser>
        <c:ser>
          <c:idx val="2"/>
          <c:order val="2"/>
          <c:tx>
            <c:strRef>
              <c:f>TABLE1!$K$9</c:f>
              <c:strCache>
                <c:ptCount val="1"/>
                <c:pt idx="0">
                  <c:v>Sum of 2018</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TABLE1!$H$10:$H$37</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TABLE1!$K$10:$K$37</c:f>
              <c:numCache>
                <c:formatCode>General</c:formatCode>
                <c:ptCount val="27"/>
                <c:pt idx="0">
                  <c:v>27</c:v>
                </c:pt>
                <c:pt idx="1">
                  <c:v>204</c:v>
                </c:pt>
                <c:pt idx="2">
                  <c:v>73</c:v>
                </c:pt>
                <c:pt idx="3">
                  <c:v>39</c:v>
                </c:pt>
                <c:pt idx="4">
                  <c:v>1784</c:v>
                </c:pt>
                <c:pt idx="5">
                  <c:v>668</c:v>
                </c:pt>
                <c:pt idx="6">
                  <c:v>1213</c:v>
                </c:pt>
                <c:pt idx="7">
                  <c:v>1061</c:v>
                </c:pt>
                <c:pt idx="8">
                  <c:v>1056</c:v>
                </c:pt>
                <c:pt idx="9">
                  <c:v>356</c:v>
                </c:pt>
                <c:pt idx="10">
                  <c:v>6181</c:v>
                </c:pt>
                <c:pt idx="11">
                  <c:v>414</c:v>
                </c:pt>
                <c:pt idx="12">
                  <c:v>484</c:v>
                </c:pt>
                <c:pt idx="13">
                  <c:v>467</c:v>
                </c:pt>
                <c:pt idx="14">
                  <c:v>275</c:v>
                </c:pt>
                <c:pt idx="15">
                  <c:v>873</c:v>
                </c:pt>
                <c:pt idx="16">
                  <c:v>268</c:v>
                </c:pt>
                <c:pt idx="17">
                  <c:v>2755</c:v>
                </c:pt>
                <c:pt idx="18">
                  <c:v>6571</c:v>
                </c:pt>
                <c:pt idx="19">
                  <c:v>247</c:v>
                </c:pt>
                <c:pt idx="20">
                  <c:v>112</c:v>
                </c:pt>
                <c:pt idx="21">
                  <c:v>26</c:v>
                </c:pt>
                <c:pt idx="22">
                  <c:v>2780</c:v>
                </c:pt>
                <c:pt idx="23">
                  <c:v>1906</c:v>
                </c:pt>
                <c:pt idx="24">
                  <c:v>154</c:v>
                </c:pt>
                <c:pt idx="25">
                  <c:v>23871</c:v>
                </c:pt>
                <c:pt idx="26">
                  <c:v>146</c:v>
                </c:pt>
              </c:numCache>
            </c:numRef>
          </c:val>
          <c:smooth val="0"/>
          <c:extLst>
            <c:ext xmlns:c16="http://schemas.microsoft.com/office/drawing/2014/chart" uri="{C3380CC4-5D6E-409C-BE32-E72D297353CC}">
              <c16:uniqueId val="{00000002-5CA6-4EF7-8356-6598973E20A5}"/>
            </c:ext>
          </c:extLst>
        </c:ser>
        <c:dLbls>
          <c:showLegendKey val="0"/>
          <c:showVal val="0"/>
          <c:showCatName val="0"/>
          <c:showSerName val="0"/>
          <c:showPercent val="0"/>
          <c:showBubbleSize val="0"/>
        </c:dLbls>
        <c:marker val="1"/>
        <c:smooth val="0"/>
        <c:axId val="1647270048"/>
        <c:axId val="1647262560"/>
      </c:lineChart>
      <c:catAx>
        <c:axId val="164727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7262560"/>
        <c:crosses val="autoZero"/>
        <c:auto val="1"/>
        <c:lblAlgn val="ctr"/>
        <c:lblOffset val="100"/>
        <c:noMultiLvlLbl val="0"/>
      </c:catAx>
      <c:valAx>
        <c:axId val="1647262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72700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[Book1]TABLE2!PivotTable2</c:name>
    <c:fmtId val="3"/>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a:t>No</a:t>
            </a:r>
            <a:r>
              <a:rPr lang="en-IN" baseline="0"/>
              <a:t> of Customers- States</a:t>
            </a:r>
            <a:endParaRPr lang="en-IN"/>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740266841644795"/>
          <c:y val="0.16712962962962963"/>
          <c:w val="0.61145691163604554"/>
          <c:h val="0.72974555263925345"/>
        </c:manualLayout>
      </c:layout>
      <c:lineChart>
        <c:grouping val="stacked"/>
        <c:varyColors val="0"/>
        <c:ser>
          <c:idx val="0"/>
          <c:order val="0"/>
          <c:tx>
            <c:strRef>
              <c:f>TABLE2!$I$10</c:f>
              <c:strCache>
                <c:ptCount val="1"/>
                <c:pt idx="0">
                  <c:v>Sum of 2016</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TABLE2!$H$11:$H$38</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TABLE2!$I$11:$I$38</c:f>
              <c:numCache>
                <c:formatCode>General</c:formatCode>
                <c:ptCount val="27"/>
                <c:pt idx="1">
                  <c:v>2</c:v>
                </c:pt>
                <c:pt idx="4">
                  <c:v>4</c:v>
                </c:pt>
                <c:pt idx="5">
                  <c:v>8</c:v>
                </c:pt>
                <c:pt idx="6">
                  <c:v>6</c:v>
                </c:pt>
                <c:pt idx="7">
                  <c:v>4</c:v>
                </c:pt>
                <c:pt idx="8">
                  <c:v>9</c:v>
                </c:pt>
                <c:pt idx="9">
                  <c:v>4</c:v>
                </c:pt>
                <c:pt idx="10">
                  <c:v>40</c:v>
                </c:pt>
                <c:pt idx="12">
                  <c:v>3</c:v>
                </c:pt>
                <c:pt idx="13">
                  <c:v>4</c:v>
                </c:pt>
                <c:pt idx="14">
                  <c:v>1</c:v>
                </c:pt>
                <c:pt idx="15">
                  <c:v>7</c:v>
                </c:pt>
                <c:pt idx="16">
                  <c:v>1</c:v>
                </c:pt>
                <c:pt idx="17">
                  <c:v>20</c:v>
                </c:pt>
                <c:pt idx="18">
                  <c:v>56</c:v>
                </c:pt>
                <c:pt idx="19">
                  <c:v>4</c:v>
                </c:pt>
                <c:pt idx="21">
                  <c:v>2</c:v>
                </c:pt>
                <c:pt idx="22">
                  <c:v>25</c:v>
                </c:pt>
                <c:pt idx="23">
                  <c:v>11</c:v>
                </c:pt>
                <c:pt idx="24">
                  <c:v>3</c:v>
                </c:pt>
                <c:pt idx="25">
                  <c:v>115</c:v>
                </c:pt>
              </c:numCache>
            </c:numRef>
          </c:val>
          <c:smooth val="0"/>
          <c:extLst>
            <c:ext xmlns:c16="http://schemas.microsoft.com/office/drawing/2014/chart" uri="{C3380CC4-5D6E-409C-BE32-E72D297353CC}">
              <c16:uniqueId val="{00000000-A923-4014-BF04-F35C436F1C94}"/>
            </c:ext>
          </c:extLst>
        </c:ser>
        <c:ser>
          <c:idx val="1"/>
          <c:order val="1"/>
          <c:tx>
            <c:strRef>
              <c:f>TABLE2!$J$10</c:f>
              <c:strCache>
                <c:ptCount val="1"/>
                <c:pt idx="0">
                  <c:v>Sum of 2017</c:v>
                </c:pt>
              </c:strCache>
            </c:strRef>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cat>
            <c:strRef>
              <c:f>TABLE2!$H$11:$H$38</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TABLE2!$J$11:$J$38</c:f>
              <c:numCache>
                <c:formatCode>General</c:formatCode>
                <c:ptCount val="27"/>
                <c:pt idx="0">
                  <c:v>54</c:v>
                </c:pt>
                <c:pt idx="1">
                  <c:v>207</c:v>
                </c:pt>
                <c:pt idx="2">
                  <c:v>75</c:v>
                </c:pt>
                <c:pt idx="3">
                  <c:v>29</c:v>
                </c:pt>
                <c:pt idx="4">
                  <c:v>1592</c:v>
                </c:pt>
                <c:pt idx="5">
                  <c:v>660</c:v>
                </c:pt>
                <c:pt idx="6">
                  <c:v>921</c:v>
                </c:pt>
                <c:pt idx="7">
                  <c:v>968</c:v>
                </c:pt>
                <c:pt idx="8">
                  <c:v>955</c:v>
                </c:pt>
                <c:pt idx="9">
                  <c:v>387</c:v>
                </c:pt>
                <c:pt idx="10">
                  <c:v>5414</c:v>
                </c:pt>
                <c:pt idx="11">
                  <c:v>301</c:v>
                </c:pt>
                <c:pt idx="12">
                  <c:v>420</c:v>
                </c:pt>
                <c:pt idx="13">
                  <c:v>504</c:v>
                </c:pt>
                <c:pt idx="14">
                  <c:v>260</c:v>
                </c:pt>
                <c:pt idx="15">
                  <c:v>772</c:v>
                </c:pt>
                <c:pt idx="16">
                  <c:v>226</c:v>
                </c:pt>
                <c:pt idx="17">
                  <c:v>2270</c:v>
                </c:pt>
                <c:pt idx="18">
                  <c:v>6225</c:v>
                </c:pt>
                <c:pt idx="19">
                  <c:v>234</c:v>
                </c:pt>
                <c:pt idx="20">
                  <c:v>141</c:v>
                </c:pt>
                <c:pt idx="21">
                  <c:v>18</c:v>
                </c:pt>
                <c:pt idx="22">
                  <c:v>2661</c:v>
                </c:pt>
                <c:pt idx="23">
                  <c:v>1720</c:v>
                </c:pt>
                <c:pt idx="24">
                  <c:v>193</c:v>
                </c:pt>
                <c:pt idx="25">
                  <c:v>17760</c:v>
                </c:pt>
                <c:pt idx="26">
                  <c:v>134</c:v>
                </c:pt>
              </c:numCache>
            </c:numRef>
          </c:val>
          <c:smooth val="0"/>
          <c:extLst>
            <c:ext xmlns:c16="http://schemas.microsoft.com/office/drawing/2014/chart" uri="{C3380CC4-5D6E-409C-BE32-E72D297353CC}">
              <c16:uniqueId val="{00000001-A923-4014-BF04-F35C436F1C94}"/>
            </c:ext>
          </c:extLst>
        </c:ser>
        <c:ser>
          <c:idx val="2"/>
          <c:order val="2"/>
          <c:tx>
            <c:strRef>
              <c:f>TABLE2!$K$10</c:f>
              <c:strCache>
                <c:ptCount val="1"/>
                <c:pt idx="0">
                  <c:v>Sum of 2018</c:v>
                </c:pt>
              </c:strCache>
            </c:strRef>
          </c:tx>
          <c:spPr>
            <a:ln w="22225" cap="rnd" cmpd="sng" algn="ctr">
              <a:solidFill>
                <a:schemeClr val="accent3"/>
              </a:solidFill>
              <a:round/>
            </a:ln>
            <a:effectLst/>
          </c:spPr>
          <c:marker>
            <c:symbol val="circle"/>
            <c:size val="4"/>
            <c:spPr>
              <a:solidFill>
                <a:schemeClr val="accent3"/>
              </a:solidFill>
              <a:ln w="9525" cap="flat" cmpd="sng" algn="ctr">
                <a:solidFill>
                  <a:schemeClr val="accent3"/>
                </a:solidFill>
                <a:round/>
              </a:ln>
              <a:effectLst/>
            </c:spPr>
          </c:marker>
          <c:cat>
            <c:strRef>
              <c:f>TABLE2!$H$11:$H$38</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TABLE2!$K$11:$K$38</c:f>
              <c:numCache>
                <c:formatCode>General</c:formatCode>
                <c:ptCount val="27"/>
                <c:pt idx="0">
                  <c:v>27</c:v>
                </c:pt>
                <c:pt idx="1">
                  <c:v>204</c:v>
                </c:pt>
                <c:pt idx="2">
                  <c:v>73</c:v>
                </c:pt>
                <c:pt idx="3">
                  <c:v>39</c:v>
                </c:pt>
                <c:pt idx="4">
                  <c:v>1784</c:v>
                </c:pt>
                <c:pt idx="5">
                  <c:v>668</c:v>
                </c:pt>
                <c:pt idx="6">
                  <c:v>1213</c:v>
                </c:pt>
                <c:pt idx="7">
                  <c:v>1061</c:v>
                </c:pt>
                <c:pt idx="8">
                  <c:v>1056</c:v>
                </c:pt>
                <c:pt idx="9">
                  <c:v>356</c:v>
                </c:pt>
                <c:pt idx="10">
                  <c:v>6181</c:v>
                </c:pt>
                <c:pt idx="11">
                  <c:v>414</c:v>
                </c:pt>
                <c:pt idx="12">
                  <c:v>484</c:v>
                </c:pt>
                <c:pt idx="13">
                  <c:v>467</c:v>
                </c:pt>
                <c:pt idx="14">
                  <c:v>275</c:v>
                </c:pt>
                <c:pt idx="15">
                  <c:v>873</c:v>
                </c:pt>
                <c:pt idx="16">
                  <c:v>268</c:v>
                </c:pt>
                <c:pt idx="17">
                  <c:v>2755</c:v>
                </c:pt>
                <c:pt idx="18">
                  <c:v>6571</c:v>
                </c:pt>
                <c:pt idx="19">
                  <c:v>247</c:v>
                </c:pt>
                <c:pt idx="20">
                  <c:v>112</c:v>
                </c:pt>
                <c:pt idx="21">
                  <c:v>26</c:v>
                </c:pt>
                <c:pt idx="22">
                  <c:v>2780</c:v>
                </c:pt>
                <c:pt idx="23">
                  <c:v>1906</c:v>
                </c:pt>
                <c:pt idx="24">
                  <c:v>154</c:v>
                </c:pt>
                <c:pt idx="25">
                  <c:v>23871</c:v>
                </c:pt>
                <c:pt idx="26">
                  <c:v>146</c:v>
                </c:pt>
              </c:numCache>
            </c:numRef>
          </c:val>
          <c:smooth val="0"/>
          <c:extLst>
            <c:ext xmlns:c16="http://schemas.microsoft.com/office/drawing/2014/chart" uri="{C3380CC4-5D6E-409C-BE32-E72D297353CC}">
              <c16:uniqueId val="{00000002-A923-4014-BF04-F35C436F1C9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741879280"/>
        <c:axId val="1741875952"/>
      </c:lineChart>
      <c:catAx>
        <c:axId val="174187928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41875952"/>
        <c:crosses val="autoZero"/>
        <c:auto val="1"/>
        <c:lblAlgn val="ctr"/>
        <c:lblOffset val="100"/>
        <c:noMultiLvlLbl val="0"/>
      </c:catAx>
      <c:valAx>
        <c:axId val="1741875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41879280"/>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[Book1]TABLE3!PivotTable3</c:name>
    <c:fmtId val="3"/>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a:t>Sum of Sales - States</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TABLE3!$H$12</c:f>
              <c:strCache>
                <c:ptCount val="1"/>
                <c:pt idx="0">
                  <c:v>Sum of 2016</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cat>
            <c:strRef>
              <c:f>TABLE3!$G$13:$G$40</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TABLE3!$H$13:$H$40</c:f>
              <c:numCache>
                <c:formatCode>General</c:formatCode>
                <c:ptCount val="27"/>
                <c:pt idx="1">
                  <c:v>129.89999771118164</c:v>
                </c:pt>
                <c:pt idx="4">
                  <c:v>995.34001922607422</c:v>
                </c:pt>
                <c:pt idx="5">
                  <c:v>2011.7700233459473</c:v>
                </c:pt>
                <c:pt idx="6">
                  <c:v>1200.1099853515625</c:v>
                </c:pt>
                <c:pt idx="7">
                  <c:v>1067.1399765014648</c:v>
                </c:pt>
                <c:pt idx="8">
                  <c:v>1223.0600204467773</c:v>
                </c:pt>
                <c:pt idx="9">
                  <c:v>998.85000228881836</c:v>
                </c:pt>
                <c:pt idx="10">
                  <c:v>5642.969970703125</c:v>
                </c:pt>
                <c:pt idx="12">
                  <c:v>954.07000732421875</c:v>
                </c:pt>
                <c:pt idx="13">
                  <c:v>1283.0900039672852</c:v>
                </c:pt>
                <c:pt idx="14">
                  <c:v>74.739997863769531</c:v>
                </c:pt>
                <c:pt idx="15">
                  <c:v>1688.4899826049805</c:v>
                </c:pt>
                <c:pt idx="16">
                  <c:v>246.08999633789063</c:v>
                </c:pt>
                <c:pt idx="17">
                  <c:v>2599.970006942749</c:v>
                </c:pt>
                <c:pt idx="18">
                  <c:v>13407.579991102219</c:v>
                </c:pt>
                <c:pt idx="19">
                  <c:v>881.34001922607422</c:v>
                </c:pt>
                <c:pt idx="21">
                  <c:v>205.24999237060547</c:v>
                </c:pt>
                <c:pt idx="22">
                  <c:v>4790.6999747753143</c:v>
                </c:pt>
                <c:pt idx="23">
                  <c:v>2730.4199562072754</c:v>
                </c:pt>
                <c:pt idx="24">
                  <c:v>345.92000579833984</c:v>
                </c:pt>
                <c:pt idx="25">
                  <c:v>16885.540064096451</c:v>
                </c:pt>
              </c:numCache>
            </c:numRef>
          </c:val>
          <c:smooth val="0"/>
          <c:extLst>
            <c:ext xmlns:c16="http://schemas.microsoft.com/office/drawing/2014/chart" uri="{C3380CC4-5D6E-409C-BE32-E72D297353CC}">
              <c16:uniqueId val="{00000000-2FAB-4497-8B8F-B37C231BC95D}"/>
            </c:ext>
          </c:extLst>
        </c:ser>
        <c:ser>
          <c:idx val="1"/>
          <c:order val="1"/>
          <c:tx>
            <c:strRef>
              <c:f>TABLE3!$I$12</c:f>
              <c:strCache>
                <c:ptCount val="1"/>
                <c:pt idx="0">
                  <c:v>Sum of 2017</c:v>
                </c:pt>
              </c:strCache>
            </c:strRef>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cat>
            <c:strRef>
              <c:f>TABLE3!$G$13:$G$40</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TABLE3!$I$13:$I$40</c:f>
              <c:numCache>
                <c:formatCode>General</c:formatCode>
                <c:ptCount val="27"/>
                <c:pt idx="0">
                  <c:v>12997.519882202148</c:v>
                </c:pt>
                <c:pt idx="1">
                  <c:v>52294.670141339302</c:v>
                </c:pt>
                <c:pt idx="2">
                  <c:v>13031.609983146191</c:v>
                </c:pt>
                <c:pt idx="3">
                  <c:v>7331.5299911499023</c:v>
                </c:pt>
                <c:pt idx="4">
                  <c:v>284324.3803769052</c:v>
                </c:pt>
                <c:pt idx="5">
                  <c:v>137598.15004205704</c:v>
                </c:pt>
                <c:pt idx="6">
                  <c:v>157089.82971286774</c:v>
                </c:pt>
                <c:pt idx="7">
                  <c:v>143116.92986015975</c:v>
                </c:pt>
                <c:pt idx="8">
                  <c:v>164005.35010957718</c:v>
                </c:pt>
                <c:pt idx="9">
                  <c:v>76470.56004858017</c:v>
                </c:pt>
                <c:pt idx="10">
                  <c:v>854891.6398881115</c:v>
                </c:pt>
                <c:pt idx="11">
                  <c:v>62255.180315256119</c:v>
                </c:pt>
                <c:pt idx="12">
                  <c:v>90866.33023288846</c:v>
                </c:pt>
                <c:pt idx="13">
                  <c:v>110203.46006512642</c:v>
                </c:pt>
                <c:pt idx="14">
                  <c:v>63346.300049781799</c:v>
                </c:pt>
                <c:pt idx="15">
                  <c:v>153281.889801085</c:v>
                </c:pt>
                <c:pt idx="16">
                  <c:v>45093.27002620697</c:v>
                </c:pt>
                <c:pt idx="17">
                  <c:v>353782.24970249645</c:v>
                </c:pt>
                <c:pt idx="18">
                  <c:v>1055954.4787564203</c:v>
                </c:pt>
                <c:pt idx="19">
                  <c:v>44650.869902610779</c:v>
                </c:pt>
                <c:pt idx="20">
                  <c:v>31483.720126152039</c:v>
                </c:pt>
                <c:pt idx="21">
                  <c:v>2006.5800132751465</c:v>
                </c:pt>
                <c:pt idx="22">
                  <c:v>424693.29982461035</c:v>
                </c:pt>
                <c:pt idx="23">
                  <c:v>277452.27984163165</c:v>
                </c:pt>
                <c:pt idx="24">
                  <c:v>40833.799982666969</c:v>
                </c:pt>
                <c:pt idx="25">
                  <c:v>2561862.909593232</c:v>
                </c:pt>
                <c:pt idx="26">
                  <c:v>28827.939940333366</c:v>
                </c:pt>
              </c:numCache>
            </c:numRef>
          </c:val>
          <c:smooth val="0"/>
          <c:extLst>
            <c:ext xmlns:c16="http://schemas.microsoft.com/office/drawing/2014/chart" uri="{C3380CC4-5D6E-409C-BE32-E72D297353CC}">
              <c16:uniqueId val="{00000001-2FAB-4497-8B8F-B37C231BC95D}"/>
            </c:ext>
          </c:extLst>
        </c:ser>
        <c:ser>
          <c:idx val="2"/>
          <c:order val="2"/>
          <c:tx>
            <c:strRef>
              <c:f>TABLE3!$J$12</c:f>
              <c:strCache>
                <c:ptCount val="1"/>
                <c:pt idx="0">
                  <c:v>Sum of 2018</c:v>
                </c:pt>
              </c:strCache>
            </c:strRef>
          </c:tx>
          <c:spPr>
            <a:ln w="22225" cap="rnd" cmpd="sng" algn="ctr">
              <a:solidFill>
                <a:schemeClr val="accent3"/>
              </a:solidFill>
              <a:round/>
            </a:ln>
            <a:effectLst/>
          </c:spPr>
          <c:marker>
            <c:symbol val="circle"/>
            <c:size val="4"/>
            <c:spPr>
              <a:solidFill>
                <a:schemeClr val="accent3"/>
              </a:solidFill>
              <a:ln w="9525" cap="flat" cmpd="sng" algn="ctr">
                <a:solidFill>
                  <a:schemeClr val="accent3"/>
                </a:solidFill>
                <a:round/>
              </a:ln>
              <a:effectLst/>
            </c:spPr>
          </c:marker>
          <c:cat>
            <c:strRef>
              <c:f>TABLE3!$G$13:$G$40</c:f>
              <c:strCache>
                <c:ptCount val="27"/>
                <c:pt idx="0">
                  <c:v>AC</c:v>
                </c:pt>
                <c:pt idx="1">
                  <c:v>AL</c:v>
                </c:pt>
                <c:pt idx="2">
                  <c:v>AM</c:v>
                </c:pt>
                <c:pt idx="3">
                  <c:v>AP</c:v>
                </c:pt>
                <c:pt idx="4">
                  <c:v>BA</c:v>
                </c:pt>
                <c:pt idx="5">
                  <c:v>CE</c:v>
                </c:pt>
                <c:pt idx="6">
                  <c:v>DF</c:v>
                </c:pt>
                <c:pt idx="7">
                  <c:v>ES</c:v>
                </c:pt>
                <c:pt idx="8">
                  <c:v>GO</c:v>
                </c:pt>
                <c:pt idx="9">
                  <c:v>MA</c:v>
                </c:pt>
                <c:pt idx="10">
                  <c:v>MG</c:v>
                </c:pt>
                <c:pt idx="11">
                  <c:v>MS</c:v>
                </c:pt>
                <c:pt idx="12">
                  <c:v>MT</c:v>
                </c:pt>
                <c:pt idx="13">
                  <c:v>PA</c:v>
                </c:pt>
                <c:pt idx="14">
                  <c:v>PB</c:v>
                </c:pt>
                <c:pt idx="15">
                  <c:v>PE</c:v>
                </c:pt>
                <c:pt idx="16">
                  <c:v>PI</c:v>
                </c:pt>
                <c:pt idx="17">
                  <c:v>PR</c:v>
                </c:pt>
                <c:pt idx="18">
                  <c:v>RJ</c:v>
                </c:pt>
                <c:pt idx="19">
                  <c:v>RN</c:v>
                </c:pt>
                <c:pt idx="20">
                  <c:v>RO</c:v>
                </c:pt>
                <c:pt idx="21">
                  <c:v>RR</c:v>
                </c:pt>
                <c:pt idx="22">
                  <c:v>RS</c:v>
                </c:pt>
                <c:pt idx="23">
                  <c:v>SC</c:v>
                </c:pt>
                <c:pt idx="24">
                  <c:v>SE</c:v>
                </c:pt>
                <c:pt idx="25">
                  <c:v>SP</c:v>
                </c:pt>
                <c:pt idx="26">
                  <c:v>TO</c:v>
                </c:pt>
              </c:strCache>
            </c:strRef>
          </c:cat>
          <c:val>
            <c:numRef>
              <c:f>TABLE3!$J$13:$J$40</c:f>
              <c:numCache>
                <c:formatCode>General</c:formatCode>
                <c:ptCount val="27"/>
                <c:pt idx="0">
                  <c:v>6683.0999927520752</c:v>
                </c:pt>
                <c:pt idx="1">
                  <c:v>44537.490061283112</c:v>
                </c:pt>
                <c:pt idx="2">
                  <c:v>14935.320030212402</c:v>
                </c:pt>
                <c:pt idx="3">
                  <c:v>8931.2700538635254</c:v>
                </c:pt>
                <c:pt idx="4">
                  <c:v>331326.10015070438</c:v>
                </c:pt>
                <c:pt idx="5">
                  <c:v>139854.11034137011</c:v>
                </c:pt>
                <c:pt idx="6">
                  <c:v>196851.1400758028</c:v>
                </c:pt>
                <c:pt idx="7">
                  <c:v>181783.47991770506</c:v>
                </c:pt>
                <c:pt idx="8">
                  <c:v>184863.90026974678</c:v>
                </c:pt>
                <c:pt idx="9">
                  <c:v>75053.610169649124</c:v>
                </c:pt>
                <c:pt idx="10">
                  <c:v>1011722.650100762</c:v>
                </c:pt>
                <c:pt idx="11">
                  <c:v>75279.660092353821</c:v>
                </c:pt>
                <c:pt idx="12">
                  <c:v>95208.890300989151</c:v>
                </c:pt>
                <c:pt idx="13">
                  <c:v>106809.29991936684</c:v>
                </c:pt>
                <c:pt idx="14">
                  <c:v>78124.679824352264</c:v>
                </c:pt>
                <c:pt idx="15">
                  <c:v>169880.0598320961</c:v>
                </c:pt>
                <c:pt idx="16">
                  <c:v>63184.610190868378</c:v>
                </c:pt>
                <c:pt idx="17">
                  <c:v>454774.16006809473</c:v>
                </c:pt>
                <c:pt idx="18">
                  <c:v>1075017.6304316074</c:v>
                </c:pt>
                <c:pt idx="19">
                  <c:v>57185.91995382309</c:v>
                </c:pt>
                <c:pt idx="20">
                  <c:v>29382.479840278625</c:v>
                </c:pt>
                <c:pt idx="21">
                  <c:v>7852.7900123596191</c:v>
                </c:pt>
                <c:pt idx="22">
                  <c:v>461414.5397888124</c:v>
                </c:pt>
                <c:pt idx="23">
                  <c:v>342903.73040783405</c:v>
                </c:pt>
                <c:pt idx="24">
                  <c:v>34066.52987575531</c:v>
                </c:pt>
                <c:pt idx="25">
                  <c:v>3419478.5102662481</c:v>
                </c:pt>
                <c:pt idx="26">
                  <c:v>32657.389882087708</c:v>
                </c:pt>
              </c:numCache>
            </c:numRef>
          </c:val>
          <c:smooth val="0"/>
          <c:extLst>
            <c:ext xmlns:c16="http://schemas.microsoft.com/office/drawing/2014/chart" uri="{C3380CC4-5D6E-409C-BE32-E72D297353CC}">
              <c16:uniqueId val="{00000002-2FAB-4497-8B8F-B37C231BC95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748163296"/>
        <c:axId val="1748164128"/>
      </c:lineChart>
      <c:catAx>
        <c:axId val="17481632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48164128"/>
        <c:crosses val="autoZero"/>
        <c:auto val="1"/>
        <c:lblAlgn val="ctr"/>
        <c:lblOffset val="100"/>
        <c:noMultiLvlLbl val="0"/>
      </c:catAx>
      <c:valAx>
        <c:axId val="1748164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48163296"/>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[Book1]TABLE21!PivotTable4</c:name>
    <c:fmtId val="3"/>
  </c:pivotSource>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IN"/>
              <a:t>Decline</a:t>
            </a:r>
            <a:r>
              <a:rPr lang="en-IN" baseline="0"/>
              <a:t> Trend</a:t>
            </a:r>
            <a:endParaRPr lang="en-IN"/>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noFill/>
          <a:ln w="25400" cap="flat" cmpd="sng" algn="ctr">
            <a:solidFill>
              <a:schemeClr val="accent1"/>
            </a:solidFill>
            <a:miter lim="800000"/>
          </a:ln>
          <a:effectLst/>
        </c:spPr>
        <c:marker>
          <c:symbol val="circle"/>
          <c:size val="6"/>
          <c:spPr>
            <a:noFill/>
            <a:ln w="19050" cap="rnd">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chemeClr val="accent1"/>
            </a:solidFill>
            <a:miter lim="800000"/>
          </a:ln>
          <a:effectLst/>
        </c:spPr>
        <c:marker>
          <c:symbol val="circle"/>
          <c:size val="6"/>
          <c:spPr>
            <a:noFill/>
            <a:ln w="19050" cap="rnd">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circle"/>
          <c:size val="6"/>
          <c:spPr>
            <a:noFill/>
            <a:ln w="19050" cap="rnd">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TABLE21!$E$7</c:f>
              <c:strCache>
                <c:ptCount val="1"/>
                <c:pt idx="0">
                  <c:v>Count of 2016</c:v>
                </c:pt>
              </c:strCache>
            </c:strRef>
          </c:tx>
          <c:spPr>
            <a:noFill/>
            <a:ln w="25400" cap="flat" cmpd="sng" algn="ctr">
              <a:solidFill>
                <a:schemeClr val="accent1"/>
              </a:solidFill>
              <a:miter lim="800000"/>
            </a:ln>
            <a:effectLst/>
          </c:spPr>
          <c:invertIfNegative val="0"/>
          <c:cat>
            <c:strRef>
              <c:f>TABLE21!$D$8:$D$10</c:f>
              <c:strCache>
                <c:ptCount val="2"/>
                <c:pt idx="0">
                  <c:v>AC</c:v>
                </c:pt>
                <c:pt idx="1">
                  <c:v>RO</c:v>
                </c:pt>
              </c:strCache>
            </c:strRef>
          </c:cat>
          <c:val>
            <c:numRef>
              <c:f>TABLE21!$E$8:$E$10</c:f>
              <c:numCache>
                <c:formatCode>General</c:formatCode>
                <c:ptCount val="2"/>
              </c:numCache>
            </c:numRef>
          </c:val>
          <c:extLst>
            <c:ext xmlns:c16="http://schemas.microsoft.com/office/drawing/2014/chart" uri="{C3380CC4-5D6E-409C-BE32-E72D297353CC}">
              <c16:uniqueId val="{00000000-1F0F-4BDB-A39F-236C59CFFBAC}"/>
            </c:ext>
          </c:extLst>
        </c:ser>
        <c:ser>
          <c:idx val="1"/>
          <c:order val="1"/>
          <c:tx>
            <c:strRef>
              <c:f>TABLE21!$F$7</c:f>
              <c:strCache>
                <c:ptCount val="1"/>
                <c:pt idx="0">
                  <c:v>Sum of 2017</c:v>
                </c:pt>
              </c:strCache>
            </c:strRef>
          </c:tx>
          <c:spPr>
            <a:noFill/>
            <a:ln w="25400" cap="flat" cmpd="sng" algn="ctr">
              <a:solidFill>
                <a:schemeClr val="accent2"/>
              </a:solidFill>
              <a:miter lim="800000"/>
            </a:ln>
            <a:effectLst/>
          </c:spPr>
          <c:invertIfNegative val="0"/>
          <c:cat>
            <c:strRef>
              <c:f>TABLE21!$D$8:$D$10</c:f>
              <c:strCache>
                <c:ptCount val="2"/>
                <c:pt idx="0">
                  <c:v>AC</c:v>
                </c:pt>
                <c:pt idx="1">
                  <c:v>RO</c:v>
                </c:pt>
              </c:strCache>
            </c:strRef>
          </c:cat>
          <c:val>
            <c:numRef>
              <c:f>TABLE21!$F$8:$F$10</c:f>
              <c:numCache>
                <c:formatCode>General</c:formatCode>
                <c:ptCount val="2"/>
                <c:pt idx="0">
                  <c:v>12997.519882202148</c:v>
                </c:pt>
                <c:pt idx="1">
                  <c:v>31483.720126152039</c:v>
                </c:pt>
              </c:numCache>
            </c:numRef>
          </c:val>
          <c:extLst>
            <c:ext xmlns:c16="http://schemas.microsoft.com/office/drawing/2014/chart" uri="{C3380CC4-5D6E-409C-BE32-E72D297353CC}">
              <c16:uniqueId val="{00000001-1F0F-4BDB-A39F-236C59CFFBAC}"/>
            </c:ext>
          </c:extLst>
        </c:ser>
        <c:ser>
          <c:idx val="2"/>
          <c:order val="2"/>
          <c:tx>
            <c:strRef>
              <c:f>TABLE21!$G$7</c:f>
              <c:strCache>
                <c:ptCount val="1"/>
                <c:pt idx="0">
                  <c:v>Sum of 2018</c:v>
                </c:pt>
              </c:strCache>
            </c:strRef>
          </c:tx>
          <c:spPr>
            <a:noFill/>
            <a:ln w="25400" cap="flat" cmpd="sng" algn="ctr">
              <a:solidFill>
                <a:schemeClr val="accent3"/>
              </a:solidFill>
              <a:miter lim="800000"/>
            </a:ln>
            <a:effectLst/>
          </c:spPr>
          <c:invertIfNegative val="0"/>
          <c:cat>
            <c:strRef>
              <c:f>TABLE21!$D$8:$D$10</c:f>
              <c:strCache>
                <c:ptCount val="2"/>
                <c:pt idx="0">
                  <c:v>AC</c:v>
                </c:pt>
                <c:pt idx="1">
                  <c:v>RO</c:v>
                </c:pt>
              </c:strCache>
            </c:strRef>
          </c:cat>
          <c:val>
            <c:numRef>
              <c:f>TABLE21!$G$8:$G$10</c:f>
              <c:numCache>
                <c:formatCode>General</c:formatCode>
                <c:ptCount val="2"/>
                <c:pt idx="0">
                  <c:v>6683.0999927520752</c:v>
                </c:pt>
                <c:pt idx="1">
                  <c:v>29382.479840278625</c:v>
                </c:pt>
              </c:numCache>
            </c:numRef>
          </c:val>
          <c:extLst>
            <c:ext xmlns:c16="http://schemas.microsoft.com/office/drawing/2014/chart" uri="{C3380CC4-5D6E-409C-BE32-E72D297353CC}">
              <c16:uniqueId val="{00000002-1F0F-4BDB-A39F-236C59CFFBAC}"/>
            </c:ext>
          </c:extLst>
        </c:ser>
        <c:dLbls>
          <c:showLegendKey val="0"/>
          <c:showVal val="0"/>
          <c:showCatName val="0"/>
          <c:showSerName val="0"/>
          <c:showPercent val="0"/>
          <c:showBubbleSize val="0"/>
        </c:dLbls>
        <c:gapWidth val="164"/>
        <c:overlap val="-35"/>
        <c:axId val="1647263808"/>
        <c:axId val="1647279200"/>
      </c:barChart>
      <c:catAx>
        <c:axId val="16472638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647279200"/>
        <c:crosses val="autoZero"/>
        <c:auto val="1"/>
        <c:lblAlgn val="ctr"/>
        <c:lblOffset val="100"/>
        <c:noMultiLvlLbl val="0"/>
      </c:catAx>
      <c:valAx>
        <c:axId val="1647279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647263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[Book1]TABLE22!PivotTable5</c:name>
    <c:fmtId val="3"/>
  </c:pivotSource>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IN"/>
              <a:t>Increasing trend</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marker>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TABLE22!$F$8</c:f>
              <c:strCache>
                <c:ptCount val="1"/>
                <c:pt idx="0">
                  <c:v>Sum of 2016</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TABLE22!$E$9:$E$11</c:f>
              <c:strCache>
                <c:ptCount val="2"/>
                <c:pt idx="0">
                  <c:v>BA</c:v>
                </c:pt>
                <c:pt idx="1">
                  <c:v>PB</c:v>
                </c:pt>
              </c:strCache>
            </c:strRef>
          </c:cat>
          <c:val>
            <c:numRef>
              <c:f>TABLE22!$F$9:$F$11</c:f>
              <c:numCache>
                <c:formatCode>General</c:formatCode>
                <c:ptCount val="2"/>
                <c:pt idx="0">
                  <c:v>995.34001922607422</c:v>
                </c:pt>
                <c:pt idx="1">
                  <c:v>74.739997863769531</c:v>
                </c:pt>
              </c:numCache>
            </c:numRef>
          </c:val>
          <c:extLst>
            <c:ext xmlns:c16="http://schemas.microsoft.com/office/drawing/2014/chart" uri="{C3380CC4-5D6E-409C-BE32-E72D297353CC}">
              <c16:uniqueId val="{00000000-F3D9-4CD1-9410-1DCE4E31CBE4}"/>
            </c:ext>
          </c:extLst>
        </c:ser>
        <c:ser>
          <c:idx val="1"/>
          <c:order val="1"/>
          <c:tx>
            <c:strRef>
              <c:f>TABLE22!$G$8</c:f>
              <c:strCache>
                <c:ptCount val="1"/>
                <c:pt idx="0">
                  <c:v>Sum of 2017</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TABLE22!$E$9:$E$11</c:f>
              <c:strCache>
                <c:ptCount val="2"/>
                <c:pt idx="0">
                  <c:v>BA</c:v>
                </c:pt>
                <c:pt idx="1">
                  <c:v>PB</c:v>
                </c:pt>
              </c:strCache>
            </c:strRef>
          </c:cat>
          <c:val>
            <c:numRef>
              <c:f>TABLE22!$G$9:$G$11</c:f>
              <c:numCache>
                <c:formatCode>General</c:formatCode>
                <c:ptCount val="2"/>
                <c:pt idx="0">
                  <c:v>284324.3803769052</c:v>
                </c:pt>
                <c:pt idx="1">
                  <c:v>63346.300049781799</c:v>
                </c:pt>
              </c:numCache>
            </c:numRef>
          </c:val>
          <c:extLst>
            <c:ext xmlns:c16="http://schemas.microsoft.com/office/drawing/2014/chart" uri="{C3380CC4-5D6E-409C-BE32-E72D297353CC}">
              <c16:uniqueId val="{00000001-F3D9-4CD1-9410-1DCE4E31CBE4}"/>
            </c:ext>
          </c:extLst>
        </c:ser>
        <c:ser>
          <c:idx val="2"/>
          <c:order val="2"/>
          <c:tx>
            <c:strRef>
              <c:f>TABLE22!$H$8</c:f>
              <c:strCache>
                <c:ptCount val="1"/>
                <c:pt idx="0">
                  <c:v>Sum of 2018</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TABLE22!$E$9:$E$11</c:f>
              <c:strCache>
                <c:ptCount val="2"/>
                <c:pt idx="0">
                  <c:v>BA</c:v>
                </c:pt>
                <c:pt idx="1">
                  <c:v>PB</c:v>
                </c:pt>
              </c:strCache>
            </c:strRef>
          </c:cat>
          <c:val>
            <c:numRef>
              <c:f>TABLE22!$H$9:$H$11</c:f>
              <c:numCache>
                <c:formatCode>General</c:formatCode>
                <c:ptCount val="2"/>
                <c:pt idx="0">
                  <c:v>331326.10015070438</c:v>
                </c:pt>
                <c:pt idx="1">
                  <c:v>78124.679824352264</c:v>
                </c:pt>
              </c:numCache>
            </c:numRef>
          </c:val>
          <c:extLst>
            <c:ext xmlns:c16="http://schemas.microsoft.com/office/drawing/2014/chart" uri="{C3380CC4-5D6E-409C-BE32-E72D297353CC}">
              <c16:uniqueId val="{00000002-F3D9-4CD1-9410-1DCE4E31CBE4}"/>
            </c:ext>
          </c:extLst>
        </c:ser>
        <c:dLbls>
          <c:showLegendKey val="0"/>
          <c:showVal val="0"/>
          <c:showCatName val="0"/>
          <c:showSerName val="0"/>
          <c:showPercent val="0"/>
          <c:showBubbleSize val="0"/>
        </c:dLbls>
        <c:gapWidth val="100"/>
        <c:overlap val="-24"/>
        <c:axId val="1748185760"/>
        <c:axId val="1748187840"/>
      </c:barChart>
      <c:catAx>
        <c:axId val="174818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748187840"/>
        <c:crosses val="autoZero"/>
        <c:auto val="1"/>
        <c:lblAlgn val="ctr"/>
        <c:lblOffset val="100"/>
        <c:noMultiLvlLbl val="0"/>
      </c:catAx>
      <c:valAx>
        <c:axId val="174818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748185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a:t>order delivered early</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Query1!$D$1</c:f>
              <c:strCache>
                <c:ptCount val="1"/>
                <c:pt idx="0">
                  <c:v>Percentage of order delivered early</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Query1!$A$2:$A$5</c:f>
              <c:strCache>
                <c:ptCount val="4"/>
                <c:pt idx="0">
                  <c:v>AC</c:v>
                </c:pt>
                <c:pt idx="1">
                  <c:v>BA</c:v>
                </c:pt>
                <c:pt idx="2">
                  <c:v>PB</c:v>
                </c:pt>
                <c:pt idx="3">
                  <c:v>RO</c:v>
                </c:pt>
              </c:strCache>
            </c:strRef>
          </c:cat>
          <c:val>
            <c:numRef>
              <c:f>Query1!$D$2:$D$5</c:f>
              <c:numCache>
                <c:formatCode>General</c:formatCode>
                <c:ptCount val="4"/>
                <c:pt idx="0">
                  <c:v>96.25</c:v>
                </c:pt>
                <c:pt idx="1">
                  <c:v>85.964373464373494</c:v>
                </c:pt>
                <c:pt idx="2">
                  <c:v>88.974854932301696</c:v>
                </c:pt>
                <c:pt idx="3">
                  <c:v>97.119341563785994</c:v>
                </c:pt>
              </c:numCache>
            </c:numRef>
          </c:val>
          <c:extLst>
            <c:ext xmlns:c16="http://schemas.microsoft.com/office/drawing/2014/chart" uri="{C3380CC4-5D6E-409C-BE32-E72D297353CC}">
              <c16:uniqueId val="{00000000-8A98-46A2-8FB7-FA9199350D8B}"/>
            </c:ext>
          </c:extLst>
        </c:ser>
        <c:dLbls>
          <c:dLblPos val="outEnd"/>
          <c:showLegendKey val="0"/>
          <c:showVal val="1"/>
          <c:showCatName val="0"/>
          <c:showSerName val="0"/>
          <c:showPercent val="0"/>
          <c:showBubbleSize val="0"/>
        </c:dLbls>
        <c:gapWidth val="164"/>
        <c:overlap val="-35"/>
        <c:axId val="1741819792"/>
        <c:axId val="1741855984"/>
      </c:barChart>
      <c:catAx>
        <c:axId val="17418197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741855984"/>
        <c:crosses val="autoZero"/>
        <c:auto val="1"/>
        <c:lblAlgn val="ctr"/>
        <c:lblOffset val="100"/>
        <c:noMultiLvlLbl val="0"/>
      </c:catAx>
      <c:valAx>
        <c:axId val="17418559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741819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a:t>order delivered late</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Query1!$D$13</c:f>
              <c:strCache>
                <c:ptCount val="1"/>
                <c:pt idx="0">
                  <c:v>Percentage of order delivered late</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Query1!$A$14:$A$17</c:f>
              <c:strCache>
                <c:ptCount val="4"/>
                <c:pt idx="0">
                  <c:v>AC</c:v>
                </c:pt>
                <c:pt idx="1">
                  <c:v>BA</c:v>
                </c:pt>
                <c:pt idx="2">
                  <c:v>PB</c:v>
                </c:pt>
                <c:pt idx="3">
                  <c:v>RO</c:v>
                </c:pt>
              </c:strCache>
            </c:strRef>
          </c:cat>
          <c:val>
            <c:numRef>
              <c:f>Query1!$D$14:$D$17</c:f>
              <c:numCache>
                <c:formatCode>General</c:formatCode>
                <c:ptCount val="4"/>
                <c:pt idx="0">
                  <c:v>3.75</c:v>
                </c:pt>
                <c:pt idx="1">
                  <c:v>14.0356265356265</c:v>
                </c:pt>
                <c:pt idx="2">
                  <c:v>11.0251450676983</c:v>
                </c:pt>
                <c:pt idx="3">
                  <c:v>2.8806584362139902</c:v>
                </c:pt>
              </c:numCache>
            </c:numRef>
          </c:val>
          <c:extLst>
            <c:ext xmlns:c16="http://schemas.microsoft.com/office/drawing/2014/chart" uri="{C3380CC4-5D6E-409C-BE32-E72D297353CC}">
              <c16:uniqueId val="{00000000-696C-49CD-9F1D-1CAB21FC1EB4}"/>
            </c:ext>
          </c:extLst>
        </c:ser>
        <c:dLbls>
          <c:dLblPos val="outEnd"/>
          <c:showLegendKey val="0"/>
          <c:showVal val="1"/>
          <c:showCatName val="0"/>
          <c:showSerName val="0"/>
          <c:showPercent val="0"/>
          <c:showBubbleSize val="0"/>
        </c:dLbls>
        <c:gapWidth val="164"/>
        <c:overlap val="-35"/>
        <c:axId val="1741849328"/>
        <c:axId val="1741851824"/>
      </c:barChart>
      <c:catAx>
        <c:axId val="17418493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741851824"/>
        <c:crosses val="autoZero"/>
        <c:auto val="1"/>
        <c:lblAlgn val="ctr"/>
        <c:lblOffset val="100"/>
        <c:noMultiLvlLbl val="0"/>
      </c:catAx>
      <c:valAx>
        <c:axId val="17418518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741849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t>Payment method</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Query1!$A$22</c:f>
              <c:strCache>
                <c:ptCount val="1"/>
                <c:pt idx="0">
                  <c:v>AC</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Query1!$B$21:$E$21</c:f>
              <c:strCache>
                <c:ptCount val="4"/>
                <c:pt idx="0">
                  <c:v>Boleto</c:v>
                </c:pt>
                <c:pt idx="1">
                  <c:v>credit card</c:v>
                </c:pt>
                <c:pt idx="2">
                  <c:v>debit card</c:v>
                </c:pt>
                <c:pt idx="3">
                  <c:v>voucher</c:v>
                </c:pt>
              </c:strCache>
            </c:strRef>
          </c:cat>
          <c:val>
            <c:numRef>
              <c:f>Query1!$B$22:$E$22</c:f>
              <c:numCache>
                <c:formatCode>General</c:formatCode>
                <c:ptCount val="4"/>
                <c:pt idx="0">
                  <c:v>16</c:v>
                </c:pt>
                <c:pt idx="1">
                  <c:v>61</c:v>
                </c:pt>
                <c:pt idx="2">
                  <c:v>2</c:v>
                </c:pt>
                <c:pt idx="3">
                  <c:v>5</c:v>
                </c:pt>
              </c:numCache>
            </c:numRef>
          </c:val>
          <c:extLst>
            <c:ext xmlns:c16="http://schemas.microsoft.com/office/drawing/2014/chart" uri="{C3380CC4-5D6E-409C-BE32-E72D297353CC}">
              <c16:uniqueId val="{00000000-AC36-499D-90FD-2AD56A887360}"/>
            </c:ext>
          </c:extLst>
        </c:ser>
        <c:ser>
          <c:idx val="1"/>
          <c:order val="1"/>
          <c:tx>
            <c:strRef>
              <c:f>Query1!$A$23</c:f>
              <c:strCache>
                <c:ptCount val="1"/>
                <c:pt idx="0">
                  <c:v>BA</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Query1!$B$21:$E$21</c:f>
              <c:strCache>
                <c:ptCount val="4"/>
                <c:pt idx="0">
                  <c:v>Boleto</c:v>
                </c:pt>
                <c:pt idx="1">
                  <c:v>credit card</c:v>
                </c:pt>
                <c:pt idx="2">
                  <c:v>debit card</c:v>
                </c:pt>
                <c:pt idx="3">
                  <c:v>voucher</c:v>
                </c:pt>
              </c:strCache>
            </c:strRef>
          </c:cat>
          <c:val>
            <c:numRef>
              <c:f>Query1!$B$23:$E$23</c:f>
              <c:numCache>
                <c:formatCode>General</c:formatCode>
                <c:ptCount val="4"/>
                <c:pt idx="0">
                  <c:v>614</c:v>
                </c:pt>
                <c:pt idx="1">
                  <c:v>2662</c:v>
                </c:pt>
                <c:pt idx="2">
                  <c:v>53</c:v>
                </c:pt>
                <c:pt idx="3">
                  <c:v>281</c:v>
                </c:pt>
              </c:numCache>
            </c:numRef>
          </c:val>
          <c:extLst>
            <c:ext xmlns:c16="http://schemas.microsoft.com/office/drawing/2014/chart" uri="{C3380CC4-5D6E-409C-BE32-E72D297353CC}">
              <c16:uniqueId val="{00000001-AC36-499D-90FD-2AD56A887360}"/>
            </c:ext>
          </c:extLst>
        </c:ser>
        <c:ser>
          <c:idx val="2"/>
          <c:order val="2"/>
          <c:tx>
            <c:strRef>
              <c:f>Query1!$A$24</c:f>
              <c:strCache>
                <c:ptCount val="1"/>
                <c:pt idx="0">
                  <c:v>PB</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Query1!$B$21:$E$21</c:f>
              <c:strCache>
                <c:ptCount val="4"/>
                <c:pt idx="0">
                  <c:v>Boleto</c:v>
                </c:pt>
                <c:pt idx="1">
                  <c:v>credit card</c:v>
                </c:pt>
                <c:pt idx="2">
                  <c:v>debit card</c:v>
                </c:pt>
                <c:pt idx="3">
                  <c:v>voucher</c:v>
                </c:pt>
              </c:strCache>
            </c:strRef>
          </c:cat>
          <c:val>
            <c:numRef>
              <c:f>Query1!$B$24:$E$24</c:f>
              <c:numCache>
                <c:formatCode>General</c:formatCode>
                <c:ptCount val="4"/>
                <c:pt idx="0">
                  <c:v>93</c:v>
                </c:pt>
                <c:pt idx="1">
                  <c:v>428</c:v>
                </c:pt>
                <c:pt idx="2">
                  <c:v>13</c:v>
                </c:pt>
                <c:pt idx="3">
                  <c:v>36</c:v>
                </c:pt>
              </c:numCache>
            </c:numRef>
          </c:val>
          <c:extLst>
            <c:ext xmlns:c16="http://schemas.microsoft.com/office/drawing/2014/chart" uri="{C3380CC4-5D6E-409C-BE32-E72D297353CC}">
              <c16:uniqueId val="{00000002-AC36-499D-90FD-2AD56A887360}"/>
            </c:ext>
          </c:extLst>
        </c:ser>
        <c:ser>
          <c:idx val="3"/>
          <c:order val="3"/>
          <c:tx>
            <c:strRef>
              <c:f>Query1!$A$25</c:f>
              <c:strCache>
                <c:ptCount val="1"/>
                <c:pt idx="0">
                  <c:v>RO</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Query1!$B$21:$E$21</c:f>
              <c:strCache>
                <c:ptCount val="4"/>
                <c:pt idx="0">
                  <c:v>Boleto</c:v>
                </c:pt>
                <c:pt idx="1">
                  <c:v>credit card</c:v>
                </c:pt>
                <c:pt idx="2">
                  <c:v>debit card</c:v>
                </c:pt>
                <c:pt idx="3">
                  <c:v>voucher</c:v>
                </c:pt>
              </c:strCache>
            </c:strRef>
          </c:cat>
          <c:val>
            <c:numRef>
              <c:f>Query1!$B$25:$E$25</c:f>
              <c:numCache>
                <c:formatCode>General</c:formatCode>
                <c:ptCount val="4"/>
                <c:pt idx="0">
                  <c:v>64</c:v>
                </c:pt>
                <c:pt idx="1">
                  <c:v>186</c:v>
                </c:pt>
                <c:pt idx="2">
                  <c:v>3</c:v>
                </c:pt>
                <c:pt idx="3">
                  <c:v>8</c:v>
                </c:pt>
              </c:numCache>
            </c:numRef>
          </c:val>
          <c:extLst>
            <c:ext xmlns:c16="http://schemas.microsoft.com/office/drawing/2014/chart" uri="{C3380CC4-5D6E-409C-BE32-E72D297353CC}">
              <c16:uniqueId val="{00000003-AC36-499D-90FD-2AD56A887360}"/>
            </c:ext>
          </c:extLst>
        </c:ser>
        <c:dLbls>
          <c:dLblPos val="outEnd"/>
          <c:showLegendKey val="0"/>
          <c:showVal val="1"/>
          <c:showCatName val="0"/>
          <c:showSerName val="0"/>
          <c:showPercent val="0"/>
          <c:showBubbleSize val="0"/>
        </c:dLbls>
        <c:gapWidth val="444"/>
        <c:overlap val="-90"/>
        <c:axId val="926747408"/>
        <c:axId val="926748240"/>
      </c:barChart>
      <c:catAx>
        <c:axId val="9267474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926748240"/>
        <c:crosses val="autoZero"/>
        <c:auto val="1"/>
        <c:lblAlgn val="ctr"/>
        <c:lblOffset val="100"/>
        <c:noMultiLvlLbl val="0"/>
      </c:catAx>
      <c:valAx>
        <c:axId val="926748240"/>
        <c:scaling>
          <c:orientation val="minMax"/>
        </c:scaling>
        <c:delete val="1"/>
        <c:axPos val="l"/>
        <c:numFmt formatCode="General" sourceLinked="1"/>
        <c:majorTickMark val="none"/>
        <c:minorTickMark val="none"/>
        <c:tickLblPos val="nextTo"/>
        <c:crossAx val="926747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6"/>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5" name="Google Shape;15;p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8" name="Google Shape;18;p6"/>
          <p:cNvSpPr/>
          <p:nvPr/>
        </p:nvSpPr>
        <p:spPr>
          <a:xfrm>
            <a:off x="0" y="0"/>
            <a:ext cx="12192000" cy="4572001"/>
          </a:xfrm>
          <a:prstGeom prst="rect">
            <a:avLst/>
          </a:prstGeom>
          <a:blipFill rotWithShape="1">
            <a:blip r:embed="rId2">
              <a:alphaModFix/>
            </a:blip>
            <a:tile tx="-393700" ty="-82550" sx="35000" sy="3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6"/>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3872485"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1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6"/>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3" name="Google Shape;83;p1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6" name="Google Shape;86;p16"/>
          <p:cNvCxnSpPr/>
          <p:nvPr/>
        </p:nvCxnSpPr>
        <p:spPr>
          <a:xfrm rot="10800000">
            <a:off x="10058400" y="59263"/>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3" name="Google Shape;23;p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29" name="Google Shape;29;p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2" name="Google Shape;32;p8"/>
          <p:cNvCxnSpPr/>
          <p:nvPr/>
        </p:nvCxnSpPr>
        <p:spPr>
          <a:xfrm rot="10800000">
            <a:off x="8386843" y="5264106"/>
            <a:ext cx="0" cy="914400"/>
          </a:xfrm>
          <a:prstGeom prst="straightConnector1">
            <a:avLst/>
          </a:prstGeom>
          <a:noFill/>
          <a:ln w="19050" cap="flat" cmpd="sng">
            <a:solidFill>
              <a:srgbClr val="266F8B"/>
            </a:solidFill>
            <a:prstDash val="solid"/>
            <a:round/>
            <a:headEnd type="none" w="sm" len="sm"/>
            <a:tailEnd type="none" w="sm" len="sm"/>
          </a:ln>
        </p:spPr>
      </p:cxnSp>
      <p:sp>
        <p:nvSpPr>
          <p:cNvPr id="33" name="Google Shape;33;p8"/>
          <p:cNvSpPr/>
          <p:nvPr/>
        </p:nvSpPr>
        <p:spPr>
          <a:xfrm>
            <a:off x="0" y="0"/>
            <a:ext cx="12192000" cy="4572000"/>
          </a:xfrm>
          <a:prstGeom prst="rect">
            <a:avLst/>
          </a:prstGeom>
          <a:blipFill rotWithShape="1">
            <a:blip r:embed="rId2">
              <a:alphaModFix/>
            </a:blip>
            <a:tile tx="-393700" ty="-82550" sx="35000" sy="3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7" name="Google Shape;37;p9"/>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2"/>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4" name="Google Shape;44;p10"/>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10"/>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2"/>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10"/>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1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2" name="Google Shape;62;p13"/>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3" name="Google Shape;63;p1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4"/>
          <p:cNvSpPr>
            <a:spLocks noGrp="1"/>
          </p:cNvSpPr>
          <p:nvPr>
            <p:ph type="pic" idx="2"/>
          </p:nvPr>
        </p:nvSpPr>
        <p:spPr>
          <a:xfrm>
            <a:off x="0" y="-1"/>
            <a:ext cx="12188952" cy="4572000"/>
          </a:xfrm>
          <a:prstGeom prst="rect">
            <a:avLst/>
          </a:prstGeom>
          <a:solidFill>
            <a:srgbClr val="9AD2D8"/>
          </a:solidFill>
          <a:ln>
            <a:noFill/>
          </a:ln>
        </p:spPr>
      </p:sp>
      <p:sp>
        <p:nvSpPr>
          <p:cNvPr id="69" name="Google Shape;69;p14"/>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0" name="Google Shape;70;p1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3" name="Google Shape;73;p14"/>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2"/>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2"/>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
          <p:cNvCxnSpPr/>
          <p:nvPr/>
        </p:nvCxnSpPr>
        <p:spPr>
          <a:xfrm rot="10800000">
            <a:off x="762000" y="826324"/>
            <a:ext cx="0" cy="914400"/>
          </a:xfrm>
          <a:prstGeom prst="straightConnector1">
            <a:avLst/>
          </a:prstGeom>
          <a:noFill/>
          <a:ln w="19050"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p:nvPr/>
        </p:nvSpPr>
        <p:spPr>
          <a:xfrm>
            <a:off x="9015662" y="5265019"/>
            <a:ext cx="279453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rgbClr val="243748"/>
                </a:solidFill>
                <a:latin typeface="Twentieth Century"/>
                <a:ea typeface="Twentieth Century"/>
                <a:cs typeface="Twentieth Century"/>
                <a:sym typeface="Twentieth Century"/>
              </a:rPr>
              <a:t>SQL Project – </a:t>
            </a:r>
            <a:endParaRPr dirty="0"/>
          </a:p>
          <a:p>
            <a:pPr marL="0" marR="0" lvl="0" indent="0" algn="l" rtl="0">
              <a:spcBef>
                <a:spcPts val="0"/>
              </a:spcBef>
              <a:spcAft>
                <a:spcPts val="0"/>
              </a:spcAft>
              <a:buNone/>
            </a:pPr>
            <a:r>
              <a:rPr lang="en-US" sz="2800" dirty="0">
                <a:solidFill>
                  <a:srgbClr val="243748"/>
                </a:solidFill>
                <a:latin typeface="Twentieth Century"/>
                <a:ea typeface="Twentieth Century"/>
                <a:cs typeface="Twentieth Century"/>
                <a:sym typeface="Twentieth Century"/>
              </a:rPr>
              <a:t>E-commerce Sales Analysis</a:t>
            </a:r>
            <a:endParaRPr dirty="0"/>
          </a:p>
        </p:txBody>
      </p:sp>
      <p:sp>
        <p:nvSpPr>
          <p:cNvPr id="2" name="TextBox 1">
            <a:extLst>
              <a:ext uri="{FF2B5EF4-FFF2-40B4-BE49-F238E27FC236}">
                <a16:creationId xmlns:a16="http://schemas.microsoft.com/office/drawing/2014/main" id="{A4873964-2B55-0DE5-16F7-F2E4FF79DF71}"/>
              </a:ext>
            </a:extLst>
          </p:cNvPr>
          <p:cNvSpPr txBox="1"/>
          <p:nvPr/>
        </p:nvSpPr>
        <p:spPr>
          <a:xfrm>
            <a:off x="326571" y="4985657"/>
            <a:ext cx="3178629" cy="738664"/>
          </a:xfrm>
          <a:prstGeom prst="rect">
            <a:avLst/>
          </a:prstGeom>
          <a:noFill/>
        </p:spPr>
        <p:txBody>
          <a:bodyPr wrap="square" rtlCol="0">
            <a:spAutoFit/>
          </a:bodyPr>
          <a:lstStyle/>
          <a:p>
            <a:r>
              <a:rPr lang="en-IN" dirty="0"/>
              <a:t>SUNIL CHOUDHARY</a:t>
            </a:r>
          </a:p>
          <a:p>
            <a:r>
              <a:rPr lang="en-IN" dirty="0"/>
              <a:t>IC02 BATCH</a:t>
            </a:r>
          </a:p>
          <a:p>
            <a:r>
              <a:rPr lang="en-IN" dirty="0"/>
              <a:t>Ic02_2018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7C8C-8861-3D4B-2AC7-353CA1A847BD}"/>
              </a:ext>
            </a:extLst>
          </p:cNvPr>
          <p:cNvSpPr>
            <a:spLocks noGrp="1"/>
          </p:cNvSpPr>
          <p:nvPr>
            <p:ph type="title"/>
          </p:nvPr>
        </p:nvSpPr>
        <p:spPr>
          <a:xfrm>
            <a:off x="1024128" y="762000"/>
            <a:ext cx="9720072" cy="903514"/>
          </a:xfrm>
        </p:spPr>
        <p:txBody>
          <a:bodyPr>
            <a:normAutofit/>
          </a:bodyPr>
          <a:lstStyle/>
          <a:p>
            <a:pPr>
              <a:lnSpc>
                <a:spcPct val="106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Using the above metrics, identify the top 2 States which show</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Calibri" panose="020F0502020204030204" pitchFamily="34" charset="0"/>
              </a:rPr>
              <a:t>Declining trend over the years</a:t>
            </a:r>
            <a:endParaRPr lang="en-IN" dirty="0"/>
          </a:p>
        </p:txBody>
      </p:sp>
      <p:sp>
        <p:nvSpPr>
          <p:cNvPr id="3" name="Text Placeholder 2">
            <a:extLst>
              <a:ext uri="{FF2B5EF4-FFF2-40B4-BE49-F238E27FC236}">
                <a16:creationId xmlns:a16="http://schemas.microsoft.com/office/drawing/2014/main" id="{D9BD1E73-D359-A319-593C-6A30897DBFA3}"/>
              </a:ext>
            </a:extLst>
          </p:cNvPr>
          <p:cNvSpPr>
            <a:spLocks noGrp="1"/>
          </p:cNvSpPr>
          <p:nvPr>
            <p:ph type="body" idx="1"/>
          </p:nvPr>
        </p:nvSpPr>
        <p:spPr>
          <a:xfrm>
            <a:off x="403642" y="1959428"/>
            <a:ext cx="6345501" cy="4023360"/>
          </a:xfrm>
        </p:spPr>
        <p:txBody>
          <a:bodyPr>
            <a:normAutofit fontScale="850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[year]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0787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4409-8CEE-1A7F-10F5-D307147169A2}"/>
              </a:ext>
            </a:extLst>
          </p:cNvPr>
          <p:cNvSpPr>
            <a:spLocks noGrp="1"/>
          </p:cNvSpPr>
          <p:nvPr>
            <p:ph type="title"/>
          </p:nvPr>
        </p:nvSpPr>
        <p:spPr/>
        <p:txBody>
          <a:bodyPr>
            <a:noAutofit/>
          </a:bodyPr>
          <a:lstStyle/>
          <a:p>
            <a:r>
              <a:rPr lang="en-IN" sz="2400" b="1" dirty="0">
                <a:effectLst/>
                <a:latin typeface="Calibri" panose="020F0502020204030204" pitchFamily="34" charset="0"/>
                <a:ea typeface="Calibri" panose="020F0502020204030204" pitchFamily="34" charset="0"/>
                <a:cs typeface="Calibri" panose="020F0502020204030204" pitchFamily="34" charset="0"/>
              </a:rPr>
              <a:t>Using the above metrics, identify the top 2 States which show</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b="1" dirty="0">
                <a:effectLst/>
                <a:latin typeface="Calibri" panose="020F0502020204030204" pitchFamily="34" charset="0"/>
                <a:ea typeface="Calibri" panose="020F0502020204030204" pitchFamily="34" charset="0"/>
                <a:cs typeface="Calibri" panose="020F0502020204030204" pitchFamily="34" charset="0"/>
              </a:rPr>
              <a:t>Declining trend over the years</a:t>
            </a:r>
            <a:endParaRPr lang="en-IN" sz="2000" dirty="0"/>
          </a:p>
        </p:txBody>
      </p:sp>
      <p:sp>
        <p:nvSpPr>
          <p:cNvPr id="3" name="Text Placeholder 2">
            <a:extLst>
              <a:ext uri="{FF2B5EF4-FFF2-40B4-BE49-F238E27FC236}">
                <a16:creationId xmlns:a16="http://schemas.microsoft.com/office/drawing/2014/main" id="{B0F56D61-A8D8-BC7E-4283-95A3E4A0B90A}"/>
              </a:ext>
            </a:extLst>
          </p:cNvPr>
          <p:cNvSpPr>
            <a:spLocks noGrp="1"/>
          </p:cNvSpPr>
          <p:nvPr>
            <p:ph type="body" idx="1"/>
          </p:nvPr>
        </p:nvSpPr>
        <p:spPr>
          <a:xfrm>
            <a:off x="251243" y="2084832"/>
            <a:ext cx="7532043" cy="4023360"/>
          </a:xfrm>
        </p:spPr>
        <p:txBody>
          <a:bodyPr>
            <a:normAutofit fontScale="775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TOP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[2017]</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[2018]</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dec_trend_16_18</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dec_trend_17_18</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DENSE_RANK</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OVER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decider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DESC</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dec_trend_17_18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Ranking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CASE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dec_trend_16_18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NULL</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dec_trend_17_18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&lt;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THEN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[2016]</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&gt;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[2017]</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&gt;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THEN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ELSE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END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decider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dec_trend_16_18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dec_trend_17_18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TABLE3</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decider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3560439-AC4A-712E-6C6C-D1A290112FDF}"/>
              </a:ext>
            </a:extLst>
          </p:cNvPr>
          <p:cNvPicPr>
            <a:picLocks noChangeAspect="1"/>
          </p:cNvPicPr>
          <p:nvPr/>
        </p:nvPicPr>
        <p:blipFill rotWithShape="1">
          <a:blip r:embed="rId2"/>
          <a:srcRect l="19832" t="52345" r="43548" b="40033"/>
          <a:stretch/>
        </p:blipFill>
        <p:spPr bwMode="auto">
          <a:xfrm>
            <a:off x="7783286" y="4773169"/>
            <a:ext cx="3657600" cy="1073986"/>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B24CB332-4194-5D5B-61A1-97B0796B6CF0}"/>
              </a:ext>
            </a:extLst>
          </p:cNvPr>
          <p:cNvGraphicFramePr>
            <a:graphicFrameLocks/>
          </p:cNvGraphicFramePr>
          <p:nvPr>
            <p:extLst>
              <p:ext uri="{D42A27DB-BD31-4B8C-83A1-F6EECF244321}">
                <p14:modId xmlns:p14="http://schemas.microsoft.com/office/powerpoint/2010/main" val="1883968481"/>
              </p:ext>
            </p:extLst>
          </p:nvPr>
        </p:nvGraphicFramePr>
        <p:xfrm>
          <a:off x="7783286" y="1731049"/>
          <a:ext cx="4093028"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603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DDDB-8E0B-2239-4FB4-AE6571A8B82C}"/>
              </a:ext>
            </a:extLst>
          </p:cNvPr>
          <p:cNvSpPr>
            <a:spLocks noGrp="1"/>
          </p:cNvSpPr>
          <p:nvPr>
            <p:ph type="title"/>
          </p:nvPr>
        </p:nvSpPr>
        <p:spPr>
          <a:xfrm>
            <a:off x="1024128" y="585216"/>
            <a:ext cx="9720072" cy="721070"/>
          </a:xfrm>
        </p:spPr>
        <p:txBody>
          <a:bodyPr/>
          <a:lstStyle/>
          <a:p>
            <a:r>
              <a:rPr lang="en-IN" sz="1800" b="1" dirty="0">
                <a:effectLst/>
                <a:latin typeface="Calibri" panose="020F0502020204030204" pitchFamily="34" charset="0"/>
                <a:ea typeface="Calibri" panose="020F0502020204030204" pitchFamily="34" charset="0"/>
                <a:cs typeface="Calibri" panose="020F0502020204030204" pitchFamily="34" charset="0"/>
              </a:rPr>
              <a:t>Increasing trend over the years.</a:t>
            </a:r>
            <a:endParaRPr lang="en-IN" dirty="0"/>
          </a:p>
        </p:txBody>
      </p:sp>
      <p:sp>
        <p:nvSpPr>
          <p:cNvPr id="3" name="Text Placeholder 2">
            <a:extLst>
              <a:ext uri="{FF2B5EF4-FFF2-40B4-BE49-F238E27FC236}">
                <a16:creationId xmlns:a16="http://schemas.microsoft.com/office/drawing/2014/main" id="{74E1D7A6-E524-4110-314C-27A590212A29}"/>
              </a:ext>
            </a:extLst>
          </p:cNvPr>
          <p:cNvSpPr>
            <a:spLocks noGrp="1"/>
          </p:cNvSpPr>
          <p:nvPr>
            <p:ph type="body" idx="1"/>
          </p:nvPr>
        </p:nvSpPr>
        <p:spPr>
          <a:xfrm>
            <a:off x="338328" y="2079171"/>
            <a:ext cx="10710672" cy="4023360"/>
          </a:xfrm>
        </p:spPr>
        <p:txBody>
          <a:bodyPr>
            <a:noAutofit/>
          </a:bodyPr>
          <a:lstStyle/>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TOP</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DENSE_RANK</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OVER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incre_trend_16_17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DESC</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incre_trend_17_18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DESC</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ranking</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[2016]</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[2017]</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[2018]</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incre_trend_16_17</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incre_trend_17_18</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latin typeface="Calibri" panose="020F0502020204030204" pitchFamily="34" charset="0"/>
                <a:ea typeface="Calibri" panose="020F0502020204030204" pitchFamily="34" charset="0"/>
                <a:cs typeface="Times New Roman" panose="02020603050405020304" pitchFamily="18"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latin typeface="Calibri" panose="020F0502020204030204" pitchFamily="34" charset="0"/>
                <a:ea typeface="Calibri" panose="020F0502020204030204" pitchFamily="34" charset="0"/>
                <a:cs typeface="Times New Roman" panose="02020603050405020304" pitchFamily="18"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CASE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WHEN</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[2016]</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&lt;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[2017]</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&lt;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THEN</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WHEN</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[2016]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NULL</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[2017]</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&lt;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THEN</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ELSE</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END</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INCREASING_TREND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TABLE3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INCREASING_TREND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[2016]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NOT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NULL)</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r>
              <a:rPr lang="en-IN" sz="10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6777555-B9BB-C19E-AB82-689D81B73741}"/>
              </a:ext>
            </a:extLst>
          </p:cNvPr>
          <p:cNvPicPr>
            <a:picLocks noChangeAspect="1"/>
          </p:cNvPicPr>
          <p:nvPr/>
        </p:nvPicPr>
        <p:blipFill rotWithShape="1">
          <a:blip r:embed="rId2"/>
          <a:srcRect l="19821" t="52178" r="45399" b="39569"/>
          <a:stretch/>
        </p:blipFill>
        <p:spPr bwMode="auto">
          <a:xfrm>
            <a:off x="4452258" y="4299856"/>
            <a:ext cx="5630958" cy="1328057"/>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A734C0F6-F671-5768-DCCC-EBFF00B9A985}"/>
              </a:ext>
            </a:extLst>
          </p:cNvPr>
          <p:cNvGraphicFramePr>
            <a:graphicFrameLocks/>
          </p:cNvGraphicFramePr>
          <p:nvPr>
            <p:extLst>
              <p:ext uri="{D42A27DB-BD31-4B8C-83A1-F6EECF244321}">
                <p14:modId xmlns:p14="http://schemas.microsoft.com/office/powerpoint/2010/main" val="3157968116"/>
              </p:ext>
            </p:extLst>
          </p:nvPr>
        </p:nvGraphicFramePr>
        <p:xfrm>
          <a:off x="7032171"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00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231E-7969-7A83-AB3A-7DC0047515F4}"/>
              </a:ext>
            </a:extLst>
          </p:cNvPr>
          <p:cNvSpPr>
            <a:spLocks noGrp="1"/>
          </p:cNvSpPr>
          <p:nvPr>
            <p:ph type="title"/>
          </p:nvPr>
        </p:nvSpPr>
        <p:spPr>
          <a:xfrm>
            <a:off x="1024128" y="922673"/>
            <a:ext cx="9720072" cy="427155"/>
          </a:xfrm>
        </p:spPr>
        <p:txBody>
          <a:bodyPr>
            <a:noAutofit/>
          </a:bodyPr>
          <a:lstStyle/>
          <a:p>
            <a:r>
              <a:rPr lang="en-IN" sz="3600" b="1" u="sng" dirty="0">
                <a:solidFill>
                  <a:srgbClr val="222A35"/>
                </a:solidFill>
                <a:effectLst/>
                <a:latin typeface="Calibri" panose="020F0502020204030204" pitchFamily="34" charset="0"/>
                <a:ea typeface="Calibri" panose="020F0502020204030204" pitchFamily="34" charset="0"/>
                <a:cs typeface="Calibri" panose="020F0502020204030204" pitchFamily="34" charset="0"/>
              </a:rPr>
              <a:t>INSIGHTS:</a:t>
            </a:r>
            <a:endParaRPr lang="en-IN" sz="3200" dirty="0"/>
          </a:p>
        </p:txBody>
      </p:sp>
      <p:sp>
        <p:nvSpPr>
          <p:cNvPr id="3" name="Text Placeholder 2">
            <a:extLst>
              <a:ext uri="{FF2B5EF4-FFF2-40B4-BE49-F238E27FC236}">
                <a16:creationId xmlns:a16="http://schemas.microsoft.com/office/drawing/2014/main" id="{35A0AB16-7D54-EDC9-20EB-E4A8D4EDA926}"/>
              </a:ext>
            </a:extLst>
          </p:cNvPr>
          <p:cNvSpPr>
            <a:spLocks noGrp="1"/>
          </p:cNvSpPr>
          <p:nvPr>
            <p:ph type="body" idx="1"/>
          </p:nvPr>
        </p:nvSpPr>
        <p:spPr>
          <a:xfrm>
            <a:off x="1024128" y="1654628"/>
            <a:ext cx="10352315" cy="4963885"/>
          </a:xfrm>
        </p:spPr>
        <p:txBody>
          <a:bodyPr>
            <a:normAutofit/>
          </a:bodyPr>
          <a:lstStyle/>
          <a:p>
            <a:pPr marL="171450" indent="-171450">
              <a:lnSpc>
                <a:spcPct val="106000"/>
              </a:lnSpc>
              <a:spcAft>
                <a:spcPts val="800"/>
              </a:spcAft>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Majority of the states show increasing trend in the number of orders and from them BA and PB showed most increase in number of orders over the years.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States with less sales is due to smaller number of people in them which led to less orders and customers.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Geographical location also affects the sales as in urban population prefer online shopping more when compared to rural areas.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Due to less shippers shipping the orders can control the delivery charges and affect the sales.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The trust on online websites used for shopping also affect the sales.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The sales can be affected by the past orders, past experience, marketing, etc.,.</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Poor forecasting can affect the sales, the stock in the store leading to customers orders cannot be </a:t>
            </a:r>
            <a:r>
              <a:rPr lang="en-IN" sz="900" b="1" dirty="0" err="1">
                <a:solidFill>
                  <a:srgbClr val="538135"/>
                </a:solidFill>
                <a:effectLst/>
                <a:latin typeface="Calibri" panose="020F0502020204030204" pitchFamily="34" charset="0"/>
                <a:ea typeface="Calibri" panose="020F0502020204030204" pitchFamily="34" charset="0"/>
                <a:cs typeface="Calibri" panose="020F0502020204030204" pitchFamily="34" charset="0"/>
              </a:rPr>
              <a:t>fullfilled</a:t>
            </a: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Post sell services provided by the companies and the experience affects the sales.</a:t>
            </a: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The reasons for increase in sales over the years are: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Introducing new products and services over years.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Providing huge benefits and discounts on regular days.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Innovative and good marketing strategies lead bring more customers.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50000"/>
              </a:lnSpc>
              <a:spcAft>
                <a:spcPts val="800"/>
              </a:spcAft>
              <a:buFont typeface="Wingdings" panose="05000000000000000000" pitchFamily="2" charset="2"/>
              <a:buChar char="q"/>
            </a:pPr>
            <a:r>
              <a:rPr lang="en-IN" sz="9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Working on feedback and Improving the customer service.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381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27EE3-0556-B84D-335C-2AEF4DAF9631}"/>
              </a:ext>
            </a:extLst>
          </p:cNvPr>
          <p:cNvSpPr>
            <a:spLocks noGrp="1"/>
          </p:cNvSpPr>
          <p:nvPr>
            <p:ph type="title"/>
          </p:nvPr>
        </p:nvSpPr>
        <p:spPr>
          <a:xfrm>
            <a:off x="1024128" y="585216"/>
            <a:ext cx="9720072" cy="1156498"/>
          </a:xfrm>
        </p:spPr>
        <p:txBody>
          <a:bodyPr>
            <a:noAutofit/>
          </a:bodyPr>
          <a:lstStyle/>
          <a:p>
            <a:r>
              <a:rPr lang="en-IN" sz="2400" b="1" dirty="0">
                <a:effectLst/>
                <a:latin typeface="Calibri" panose="020F0502020204030204" pitchFamily="34" charset="0"/>
                <a:ea typeface="Calibri" panose="020F0502020204030204" pitchFamily="34" charset="0"/>
                <a:cs typeface="Calibri" panose="020F0502020204030204" pitchFamily="34" charset="0"/>
              </a:rPr>
              <a:t>For the States identified above, do the Root Cause analysis for their performance across a variety of metrics.</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b="1" dirty="0">
                <a:effectLst/>
                <a:latin typeface="Calibri" panose="020F0502020204030204" pitchFamily="34" charset="0"/>
                <a:ea typeface="Calibri" panose="020F0502020204030204" pitchFamily="34" charset="0"/>
              </a:rPr>
              <a:t>Category level Sales</a:t>
            </a:r>
            <a:endParaRPr lang="en-IN" sz="2000" dirty="0"/>
          </a:p>
        </p:txBody>
      </p:sp>
      <p:sp>
        <p:nvSpPr>
          <p:cNvPr id="3" name="Text Placeholder 2">
            <a:extLst>
              <a:ext uri="{FF2B5EF4-FFF2-40B4-BE49-F238E27FC236}">
                <a16:creationId xmlns:a16="http://schemas.microsoft.com/office/drawing/2014/main" id="{7BB6B821-A324-BF10-C911-F8E563956E4D}"/>
              </a:ext>
            </a:extLst>
          </p:cNvPr>
          <p:cNvSpPr>
            <a:spLocks noGrp="1"/>
          </p:cNvSpPr>
          <p:nvPr>
            <p:ph type="body" idx="1"/>
          </p:nvPr>
        </p:nvSpPr>
        <p:spPr>
          <a:xfrm>
            <a:off x="642257" y="1741714"/>
            <a:ext cx="4931229" cy="4567646"/>
          </a:xfrm>
        </p:spPr>
        <p:txBody>
          <a:bodyPr>
            <a:normAutofit/>
          </a:bodyPr>
          <a:lstStyle/>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PRODUCT_CATEGORY_NAME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SUM</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payment_value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Sales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olist_order_payments_dataset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 </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olist_order_items_dataset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olist_products_dataset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 (</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PRODUCT_CATEGORY_NAME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[state]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[PB]</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000" dirty="0"/>
          </a:p>
        </p:txBody>
      </p:sp>
      <p:pic>
        <p:nvPicPr>
          <p:cNvPr id="4" name="Picture 3">
            <a:extLst>
              <a:ext uri="{FF2B5EF4-FFF2-40B4-BE49-F238E27FC236}">
                <a16:creationId xmlns:a16="http://schemas.microsoft.com/office/drawing/2014/main" id="{83971552-D239-3FCF-0744-8CE81919B653}"/>
              </a:ext>
            </a:extLst>
          </p:cNvPr>
          <p:cNvPicPr>
            <a:picLocks noChangeAspect="1"/>
          </p:cNvPicPr>
          <p:nvPr/>
        </p:nvPicPr>
        <p:blipFill rotWithShape="1">
          <a:blip r:embed="rId2"/>
          <a:srcRect l="19737" t="52604" r="31509" b="14236"/>
          <a:stretch/>
        </p:blipFill>
        <p:spPr bwMode="auto">
          <a:xfrm>
            <a:off x="6324600" y="2142516"/>
            <a:ext cx="5105400" cy="41668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6802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572C-E5AE-E7A0-2DCA-931F66245832}"/>
              </a:ext>
            </a:extLst>
          </p:cNvPr>
          <p:cNvSpPr>
            <a:spLocks noGrp="1"/>
          </p:cNvSpPr>
          <p:nvPr>
            <p:ph type="title"/>
          </p:nvPr>
        </p:nvSpPr>
        <p:spPr>
          <a:xfrm>
            <a:off x="915271" y="846473"/>
            <a:ext cx="9720072" cy="612213"/>
          </a:xfrm>
        </p:spPr>
        <p:txBody>
          <a:bodyPr>
            <a:normAutofit/>
          </a:bodyPr>
          <a:lstStyle/>
          <a:p>
            <a:r>
              <a:rPr lang="en-IN" sz="1600" b="1" dirty="0">
                <a:effectLst/>
                <a:latin typeface="Calibri" panose="020F0502020204030204" pitchFamily="34" charset="0"/>
                <a:ea typeface="Calibri" panose="020F0502020204030204" pitchFamily="34" charset="0"/>
              </a:rPr>
              <a:t>Category level Orders </a:t>
            </a:r>
            <a:endParaRPr lang="en-IN" sz="4800" dirty="0"/>
          </a:p>
        </p:txBody>
      </p:sp>
      <p:sp>
        <p:nvSpPr>
          <p:cNvPr id="3" name="Text Placeholder 2">
            <a:extLst>
              <a:ext uri="{FF2B5EF4-FFF2-40B4-BE49-F238E27FC236}">
                <a16:creationId xmlns:a16="http://schemas.microsoft.com/office/drawing/2014/main" id="{2A4CB80A-0DF4-9092-4B44-54BFF5423DAC}"/>
              </a:ext>
            </a:extLst>
          </p:cNvPr>
          <p:cNvSpPr>
            <a:spLocks noGrp="1"/>
          </p:cNvSpPr>
          <p:nvPr>
            <p:ph type="body" idx="1"/>
          </p:nvPr>
        </p:nvSpPr>
        <p:spPr>
          <a:xfrm>
            <a:off x="370986" y="1817914"/>
            <a:ext cx="5322243" cy="4953000"/>
          </a:xfrm>
        </p:spPr>
        <p:txBody>
          <a:bodyPr>
            <a:normAutofit fontScale="92500"/>
          </a:bodyPr>
          <a:lstStyle/>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PRODUCT_CATEGORY_NAME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olist_order_items_dataset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olist_products_dataset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PRODUCT_CATEGORY_NAME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[state]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[PB]</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PRODUCT_CATEGORY_NAME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AEDBEE2-C667-B421-F821-A2B1E3CC2C9F}"/>
              </a:ext>
            </a:extLst>
          </p:cNvPr>
          <p:cNvPicPr>
            <a:picLocks noChangeAspect="1"/>
          </p:cNvPicPr>
          <p:nvPr/>
        </p:nvPicPr>
        <p:blipFill rotWithShape="1">
          <a:blip r:embed="rId2"/>
          <a:srcRect l="20076" t="52759" r="53379" b="14609"/>
          <a:stretch/>
        </p:blipFill>
        <p:spPr bwMode="auto">
          <a:xfrm>
            <a:off x="6825343" y="4082143"/>
            <a:ext cx="3624944" cy="22315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75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5EA8-0C38-50BF-9286-3B07C88B46F9}"/>
              </a:ext>
            </a:extLst>
          </p:cNvPr>
          <p:cNvSpPr>
            <a:spLocks noGrp="1"/>
          </p:cNvSpPr>
          <p:nvPr>
            <p:ph type="title"/>
          </p:nvPr>
        </p:nvSpPr>
        <p:spPr/>
        <p:txBody>
          <a:bodyPr>
            <a:normAutofit/>
          </a:bodyPr>
          <a:lstStyle/>
          <a:p>
            <a:r>
              <a:rPr lang="en-IN" sz="4400" b="1" u="sng" dirty="0">
                <a:effectLst/>
                <a:latin typeface="Calibri" panose="020F0502020204030204" pitchFamily="34" charset="0"/>
                <a:ea typeface="Calibri" panose="020F0502020204030204" pitchFamily="34" charset="0"/>
                <a:cs typeface="Calibri" panose="020F0502020204030204" pitchFamily="34" charset="0"/>
              </a:rPr>
              <a:t>INSIGHT: </a:t>
            </a:r>
            <a:endParaRPr lang="en-IN" sz="4400" dirty="0"/>
          </a:p>
        </p:txBody>
      </p:sp>
      <p:sp>
        <p:nvSpPr>
          <p:cNvPr id="3" name="Text Placeholder 2">
            <a:extLst>
              <a:ext uri="{FF2B5EF4-FFF2-40B4-BE49-F238E27FC236}">
                <a16:creationId xmlns:a16="http://schemas.microsoft.com/office/drawing/2014/main" id="{4250C855-269D-0C86-E364-E4C37CFCF70E}"/>
              </a:ext>
            </a:extLst>
          </p:cNvPr>
          <p:cNvSpPr>
            <a:spLocks noGrp="1"/>
          </p:cNvSpPr>
          <p:nvPr>
            <p:ph type="body" idx="1"/>
          </p:nvPr>
        </p:nvSpPr>
        <p:spPr>
          <a:xfrm>
            <a:off x="697556" y="2982685"/>
            <a:ext cx="10601815" cy="2895600"/>
          </a:xfrm>
        </p:spPr>
        <p:txBody>
          <a:bodyPr/>
          <a:lstStyle/>
          <a:p>
            <a:pPr marL="342900" lvl="0" indent="-342900" algn="just">
              <a:lnSpc>
                <a:spcPct val="106000"/>
              </a:lnSpc>
              <a:buFont typeface="Wingdings" panose="05000000000000000000" pitchFamily="2" charset="2"/>
              <a:buChar char=""/>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The most popular categories among all four states are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beleza_saude</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esporte_lazer</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6000"/>
              </a:lnSpc>
            </a:pP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cama_mesa_banho</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informatica_acessorios</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moveis_decoracao</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There can be number of reasons for this such as demand, value, quality, need, identity, price, recommendations etc.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6000"/>
              </a:lnSpc>
              <a:buFont typeface="Wingdings" panose="05000000000000000000" pitchFamily="2" charset="2"/>
              <a:buChar char=""/>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least selling categories are: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portateis_cozinha_e_preparadores_de_alimentos</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fraldas_higiene</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livros_importados</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fashion_roupa_infanto_juvenil</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dvds_blu_ray</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6000"/>
              </a:lnSpc>
              <a:spcAft>
                <a:spcPts val="800"/>
              </a:spcAft>
              <a:buFont typeface="Wingdings" panose="05000000000000000000" pitchFamily="2" charset="2"/>
              <a:buChar char=""/>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The opposite can be said to the categories selling least products, reasons such as not demanded by many, over price, bad-quality, bad reviews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7715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B6D5-FB98-CEAB-57C8-509F4D22631F}"/>
              </a:ext>
            </a:extLst>
          </p:cNvPr>
          <p:cNvSpPr>
            <a:spLocks noGrp="1"/>
          </p:cNvSpPr>
          <p:nvPr>
            <p:ph type="title"/>
          </p:nvPr>
        </p:nvSpPr>
        <p:spPr>
          <a:xfrm>
            <a:off x="1024128" y="585216"/>
            <a:ext cx="9720072" cy="536013"/>
          </a:xfrm>
        </p:spPr>
        <p:txBody>
          <a:bodyPr/>
          <a:lstStyle/>
          <a:p>
            <a:r>
              <a:rPr lang="en-IN" sz="1800" b="1" dirty="0">
                <a:effectLst/>
                <a:latin typeface="Calibri" panose="020F0502020204030204" pitchFamily="34" charset="0"/>
                <a:ea typeface="Calibri" panose="020F0502020204030204" pitchFamily="34" charset="0"/>
                <a:cs typeface="Calibri" panose="020F0502020204030204" pitchFamily="34" charset="0"/>
              </a:rPr>
              <a:t>Post-order reviews:</a:t>
            </a:r>
            <a:endParaRPr lang="en-IN" dirty="0"/>
          </a:p>
        </p:txBody>
      </p:sp>
      <p:sp>
        <p:nvSpPr>
          <p:cNvPr id="3" name="Text Placeholder 2">
            <a:extLst>
              <a:ext uri="{FF2B5EF4-FFF2-40B4-BE49-F238E27FC236}">
                <a16:creationId xmlns:a16="http://schemas.microsoft.com/office/drawing/2014/main" id="{EC5B1498-CD48-C174-3F31-BF0BB2207F12}"/>
              </a:ext>
            </a:extLst>
          </p:cNvPr>
          <p:cNvSpPr>
            <a:spLocks noGrp="1"/>
          </p:cNvSpPr>
          <p:nvPr>
            <p:ph type="body" idx="1"/>
          </p:nvPr>
        </p:nvSpPr>
        <p:spPr>
          <a:xfrm>
            <a:off x="316557" y="1981200"/>
            <a:ext cx="5855643" cy="4023360"/>
          </a:xfrm>
        </p:spPr>
        <p:txBody>
          <a:bodyPr>
            <a:normAutofit fontScale="925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review_score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review_comment_message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olist_order_reviews_dataset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review_score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DESC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D0FC84CB-3021-FCC2-D0C7-B501DB945D90}"/>
              </a:ext>
            </a:extLst>
          </p:cNvPr>
          <p:cNvPicPr>
            <a:picLocks noChangeAspect="1"/>
          </p:cNvPicPr>
          <p:nvPr/>
        </p:nvPicPr>
        <p:blipFill rotWithShape="1">
          <a:blip r:embed="rId2"/>
          <a:srcRect l="19676" t="52349" r="32272" b="14309"/>
          <a:stretch/>
        </p:blipFill>
        <p:spPr bwMode="auto">
          <a:xfrm>
            <a:off x="6019800" y="1981200"/>
            <a:ext cx="5855643" cy="45175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4220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DE6BE-41F6-79EF-7A22-5A9790591193}"/>
              </a:ext>
            </a:extLst>
          </p:cNvPr>
          <p:cNvSpPr>
            <a:spLocks noGrp="1"/>
          </p:cNvSpPr>
          <p:nvPr>
            <p:ph type="title"/>
          </p:nvPr>
        </p:nvSpPr>
        <p:spPr>
          <a:xfrm>
            <a:off x="926157" y="922673"/>
            <a:ext cx="9720072" cy="927898"/>
          </a:xfrm>
        </p:spPr>
        <p:txBody>
          <a:bodyPr>
            <a:normAutofit/>
          </a:bodyPr>
          <a:lstStyle/>
          <a:p>
            <a:r>
              <a:rPr lang="en-IN" sz="3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INSIGHT:</a:t>
            </a:r>
            <a:endParaRPr lang="en-IN" sz="3200" dirty="0"/>
          </a:p>
        </p:txBody>
      </p:sp>
      <p:sp>
        <p:nvSpPr>
          <p:cNvPr id="3" name="Text Placeholder 2">
            <a:extLst>
              <a:ext uri="{FF2B5EF4-FFF2-40B4-BE49-F238E27FC236}">
                <a16:creationId xmlns:a16="http://schemas.microsoft.com/office/drawing/2014/main" id="{F9C18056-DFC5-36F7-B468-33C7FBF022CC}"/>
              </a:ext>
            </a:extLst>
          </p:cNvPr>
          <p:cNvSpPr>
            <a:spLocks noGrp="1"/>
          </p:cNvSpPr>
          <p:nvPr>
            <p:ph type="body" idx="1"/>
          </p:nvPr>
        </p:nvSpPr>
        <p:spPr>
          <a:xfrm>
            <a:off x="577814" y="2634343"/>
            <a:ext cx="9720073" cy="1426028"/>
          </a:xfrm>
        </p:spPr>
        <p:txBody>
          <a:bodyPr/>
          <a:lstStyle/>
          <a:p>
            <a:pPr>
              <a:lnSpc>
                <a:spcPct val="106000"/>
              </a:lnSpc>
              <a:spcAft>
                <a:spcPts val="800"/>
              </a:spcAft>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Reviews or feedback helps customer whether to buy that products or not.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Postive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helps to increase sales. Reviews for BA and PB are 4 and 5 for majority orders which helped in higher sales. Opposite for RO and AC.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4729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B5A9-1595-C48C-3B3D-2F78D31DBD26}"/>
              </a:ext>
            </a:extLst>
          </p:cNvPr>
          <p:cNvSpPr>
            <a:spLocks noGrp="1"/>
          </p:cNvSpPr>
          <p:nvPr>
            <p:ph type="title"/>
          </p:nvPr>
        </p:nvSpPr>
        <p:spPr>
          <a:xfrm>
            <a:off x="893500" y="879130"/>
            <a:ext cx="9720072" cy="829927"/>
          </a:xfrm>
        </p:spPr>
        <p:txBody>
          <a:bodyPr>
            <a:normAutofit/>
          </a:bodyPr>
          <a:lstStyle/>
          <a:p>
            <a:pPr>
              <a:lnSpc>
                <a:spcPct val="106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Seller performance in terms of deliveries.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Calibri" panose="020F0502020204030204" pitchFamily="34" charset="0"/>
              </a:rPr>
              <a:t>Average delivery days for each seller in each state.</a:t>
            </a:r>
            <a:endParaRPr lang="en-IN" dirty="0"/>
          </a:p>
        </p:txBody>
      </p:sp>
      <p:sp>
        <p:nvSpPr>
          <p:cNvPr id="3" name="Text Placeholder 2">
            <a:extLst>
              <a:ext uri="{FF2B5EF4-FFF2-40B4-BE49-F238E27FC236}">
                <a16:creationId xmlns:a16="http://schemas.microsoft.com/office/drawing/2014/main" id="{640CE4F3-4F43-449D-CA0A-482170403541}"/>
              </a:ext>
            </a:extLst>
          </p:cNvPr>
          <p:cNvSpPr>
            <a:spLocks noGrp="1"/>
          </p:cNvSpPr>
          <p:nvPr>
            <p:ph type="body" idx="1"/>
          </p:nvPr>
        </p:nvSpPr>
        <p:spPr>
          <a:xfrm>
            <a:off x="349214" y="1709056"/>
            <a:ext cx="7161929" cy="5148943"/>
          </a:xfrm>
        </p:spPr>
        <p:txBody>
          <a:bodyPr>
            <a:normAutofit fontScale="700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SELLER_ID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AVG</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DATEDIFF</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DAY</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ORDER_DELIVERED_CARRIER_DATE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ORDER_DELIVERED_CUSTOMER_DATE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AVG_DELIVERY_DAYS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olist_order_items_dataset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ORDER_STATUS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DELIVERED'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SELLER_ID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[AVG_DELIVERY_DAYS]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 (</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seller_id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F452402-018D-C7FF-5D1B-6E657AF9AFFF}"/>
              </a:ext>
            </a:extLst>
          </p:cNvPr>
          <p:cNvPicPr>
            <a:picLocks noChangeAspect="1"/>
          </p:cNvPicPr>
          <p:nvPr/>
        </p:nvPicPr>
        <p:blipFill rotWithShape="1">
          <a:blip r:embed="rId2"/>
          <a:srcRect l="19773" t="45896" r="41746" b="14143"/>
          <a:stretch/>
        </p:blipFill>
        <p:spPr bwMode="auto">
          <a:xfrm>
            <a:off x="7598229" y="1805722"/>
            <a:ext cx="4147458" cy="47679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219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DATA OVERVIEW</a:t>
            </a:r>
            <a:endParaRPr/>
          </a:p>
        </p:txBody>
      </p:sp>
      <p:pic>
        <p:nvPicPr>
          <p:cNvPr id="97" name="Google Shape;97;p2" descr="8 Key Components of Ecommerce Website Success | SaM Solutions"/>
          <p:cNvPicPr preferRelativeResize="0"/>
          <p:nvPr/>
        </p:nvPicPr>
        <p:blipFill rotWithShape="1">
          <a:blip r:embed="rId3">
            <a:alphaModFix/>
          </a:blip>
          <a:srcRect/>
          <a:stretch/>
        </p:blipFill>
        <p:spPr>
          <a:xfrm>
            <a:off x="10109907" y="2183"/>
            <a:ext cx="2090738" cy="1089066"/>
          </a:xfrm>
          <a:prstGeom prst="rect">
            <a:avLst/>
          </a:prstGeom>
          <a:noFill/>
          <a:ln>
            <a:noFill/>
          </a:ln>
        </p:spPr>
      </p:pic>
      <p:pic>
        <p:nvPicPr>
          <p:cNvPr id="98" name="Google Shape;98;p2"/>
          <p:cNvPicPr preferRelativeResize="0"/>
          <p:nvPr/>
        </p:nvPicPr>
        <p:blipFill rotWithShape="1">
          <a:blip r:embed="rId4">
            <a:alphaModFix/>
          </a:blip>
          <a:srcRect/>
          <a:stretch/>
        </p:blipFill>
        <p:spPr>
          <a:xfrm>
            <a:off x="1341645" y="1980765"/>
            <a:ext cx="10130778" cy="4032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7554-4677-A64F-7E28-9027106C880C}"/>
              </a:ext>
            </a:extLst>
          </p:cNvPr>
          <p:cNvSpPr>
            <a:spLocks noGrp="1"/>
          </p:cNvSpPr>
          <p:nvPr>
            <p:ph type="title"/>
          </p:nvPr>
        </p:nvSpPr>
        <p:spPr>
          <a:xfrm>
            <a:off x="882614" y="944444"/>
            <a:ext cx="9720072" cy="612213"/>
          </a:xfrm>
        </p:spPr>
        <p:txBody>
          <a:bodyPr/>
          <a:lstStyle/>
          <a:p>
            <a:r>
              <a:rPr lang="en-IN" sz="1800" b="1" dirty="0">
                <a:effectLst/>
                <a:latin typeface="Calibri" panose="020F0502020204030204" pitchFamily="34" charset="0"/>
                <a:ea typeface="Calibri" panose="020F0502020204030204" pitchFamily="34" charset="0"/>
                <a:cs typeface="Calibri" panose="020F0502020204030204" pitchFamily="34" charset="0"/>
              </a:rPr>
              <a:t>NO OF DELIVERIES DONE BY EACH SELLER IN EACH STATE.</a:t>
            </a:r>
            <a:endParaRPr lang="en-IN" dirty="0"/>
          </a:p>
        </p:txBody>
      </p:sp>
      <p:sp>
        <p:nvSpPr>
          <p:cNvPr id="3" name="Text Placeholder 2">
            <a:extLst>
              <a:ext uri="{FF2B5EF4-FFF2-40B4-BE49-F238E27FC236}">
                <a16:creationId xmlns:a16="http://schemas.microsoft.com/office/drawing/2014/main" id="{7E1F4D35-4424-417F-FF5D-EA8864BB0369}"/>
              </a:ext>
            </a:extLst>
          </p:cNvPr>
          <p:cNvSpPr>
            <a:spLocks noGrp="1"/>
          </p:cNvSpPr>
          <p:nvPr>
            <p:ph type="body" idx="1"/>
          </p:nvPr>
        </p:nvSpPr>
        <p:spPr>
          <a:xfrm>
            <a:off x="762000" y="1632857"/>
            <a:ext cx="5649686" cy="4822372"/>
          </a:xfrm>
        </p:spPr>
        <p:txBody>
          <a:bodyPr>
            <a:normAutofit fontScale="400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SELLER_ID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NO_OF_DELIVERIES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olist_order_items_dataset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ORDER_STATUS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'DELIVERED'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SELLER_ID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[NO_OF_DELIVERIES]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seller_id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F82FD18-FA37-C33E-A8D3-CF41F922F58B}"/>
              </a:ext>
            </a:extLst>
          </p:cNvPr>
          <p:cNvPicPr>
            <a:picLocks noChangeAspect="1"/>
          </p:cNvPicPr>
          <p:nvPr/>
        </p:nvPicPr>
        <p:blipFill rotWithShape="1">
          <a:blip r:embed="rId2"/>
          <a:srcRect l="19389" t="50433" r="47143" b="13947"/>
          <a:stretch/>
        </p:blipFill>
        <p:spPr bwMode="auto">
          <a:xfrm>
            <a:off x="6180726" y="1796143"/>
            <a:ext cx="4998901"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51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0106-D941-C7E9-4915-EB151F4E9026}"/>
              </a:ext>
            </a:extLst>
          </p:cNvPr>
          <p:cNvSpPr>
            <a:spLocks noGrp="1"/>
          </p:cNvSpPr>
          <p:nvPr>
            <p:ph type="title"/>
          </p:nvPr>
        </p:nvSpPr>
        <p:spPr/>
        <p:txBody>
          <a:bodyPr/>
          <a:lstStyle/>
          <a:p>
            <a:r>
              <a:rPr lang="en-IN" sz="5400" b="1" u="sng" dirty="0">
                <a:effectLst/>
                <a:latin typeface="Calibri" panose="020F0502020204030204" pitchFamily="34" charset="0"/>
                <a:ea typeface="Calibri" panose="020F0502020204030204" pitchFamily="34" charset="0"/>
                <a:cs typeface="Calibri" panose="020F0502020204030204" pitchFamily="34" charset="0"/>
              </a:rPr>
              <a:t>INSIGHTS:</a:t>
            </a:r>
            <a:br>
              <a:rPr lang="en-IN" sz="5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6258A578-4E48-2C8D-A715-9AFD5137EFD2}"/>
              </a:ext>
            </a:extLst>
          </p:cNvPr>
          <p:cNvSpPr>
            <a:spLocks noGrp="1"/>
          </p:cNvSpPr>
          <p:nvPr>
            <p:ph type="body" idx="1"/>
          </p:nvPr>
        </p:nvSpPr>
        <p:spPr/>
        <p:txBody>
          <a:bodyPr>
            <a:normAutofit fontScale="92500" lnSpcReduction="20000"/>
          </a:bodyPr>
          <a:lstStyle/>
          <a:p>
            <a:pPr>
              <a:lnSpc>
                <a:spcPct val="106000"/>
              </a:lnSpc>
              <a:spcAft>
                <a:spcPts val="800"/>
              </a:spcAft>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Different states have different sellers which deliver the order fastest as in most cases seller belongs to the same state as the customer. Some of the sellers deliver products to different states as well.</a:t>
            </a:r>
          </a:p>
          <a:p>
            <a:pPr>
              <a:lnSpc>
                <a:spcPct val="106000"/>
              </a:lnSpc>
              <a:spcAft>
                <a:spcPts val="800"/>
              </a:spcAft>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seller with most no of deliveries in State BA is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seller_id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6560211a19b47992c3666cc44a7e94c0 with 91 successful deliveries.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seller with most no of deliveries in State PB is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seller_id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cc419e0650a3c5ba77189a1882b7556a with 14 deliveries.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seller with most no of deliveries in State RO is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seller_id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fa40cc5b934574b62717c68f3d678b6d with 9 deliveries.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seller with most no of deliveries in State AC is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seller_id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5a8e7d5003a1f221f9e1d6e411de7c23 with 6 deliveries.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93038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89ED-A3FF-F08F-B509-9E07ECDF6F1A}"/>
              </a:ext>
            </a:extLst>
          </p:cNvPr>
          <p:cNvSpPr>
            <a:spLocks noGrp="1"/>
          </p:cNvSpPr>
          <p:nvPr>
            <p:ph type="title"/>
          </p:nvPr>
        </p:nvSpPr>
        <p:spPr>
          <a:xfrm>
            <a:off x="817299" y="884355"/>
            <a:ext cx="9720072" cy="672302"/>
          </a:xfrm>
        </p:spPr>
        <p:txBody>
          <a:bodyPr>
            <a:noAutofit/>
          </a:bodyPr>
          <a:lstStyle/>
          <a:p>
            <a:pPr>
              <a:lnSpc>
                <a:spcPct val="106000"/>
              </a:lnSpc>
              <a:spcAft>
                <a:spcPts val="800"/>
              </a:spcAft>
            </a:pPr>
            <a:r>
              <a:rPr lang="en-IN" sz="2400" b="1" dirty="0">
                <a:effectLst/>
                <a:latin typeface="Calibri" panose="020F0502020204030204" pitchFamily="34" charset="0"/>
                <a:ea typeface="Calibri" panose="020F0502020204030204" pitchFamily="34" charset="0"/>
                <a:cs typeface="Calibri" panose="020F0502020204030204" pitchFamily="34" charset="0"/>
              </a:rPr>
              <a:t>Product-level sales &amp; orders placed</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IN" sz="2400" b="1" dirty="0">
                <a:effectLst/>
                <a:latin typeface="Calibri" panose="020F0502020204030204" pitchFamily="34" charset="0"/>
                <a:ea typeface="Calibri" panose="020F0502020204030204" pitchFamily="34" charset="0"/>
                <a:cs typeface="Calibri" panose="020F0502020204030204" pitchFamily="34" charset="0"/>
              </a:rPr>
              <a:t>PRODUCT LEVEL ORDERS</a:t>
            </a:r>
            <a:endParaRPr lang="en-IN" sz="2000" dirty="0"/>
          </a:p>
        </p:txBody>
      </p:sp>
      <p:sp>
        <p:nvSpPr>
          <p:cNvPr id="3" name="Text Placeholder 2">
            <a:extLst>
              <a:ext uri="{FF2B5EF4-FFF2-40B4-BE49-F238E27FC236}">
                <a16:creationId xmlns:a16="http://schemas.microsoft.com/office/drawing/2014/main" id="{21CDE22A-B42A-4FB8-8893-3113E8FB9B40}"/>
              </a:ext>
            </a:extLst>
          </p:cNvPr>
          <p:cNvSpPr>
            <a:spLocks noGrp="1"/>
          </p:cNvSpPr>
          <p:nvPr>
            <p:ph type="body" idx="1"/>
          </p:nvPr>
        </p:nvSpPr>
        <p:spPr>
          <a:xfrm>
            <a:off x="360101" y="1667255"/>
            <a:ext cx="4908586" cy="4907715"/>
          </a:xfrm>
        </p:spPr>
        <p:txBody>
          <a:bodyPr>
            <a:normAutofit fontScale="550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olist_order_items_dataset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olist_products_dataset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[state]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FDDA800-9DC2-6F7C-859B-A7187BFDE116}"/>
              </a:ext>
            </a:extLst>
          </p:cNvPr>
          <p:cNvPicPr>
            <a:picLocks noChangeAspect="1"/>
          </p:cNvPicPr>
          <p:nvPr/>
        </p:nvPicPr>
        <p:blipFill rotWithShape="1">
          <a:blip r:embed="rId2"/>
          <a:srcRect l="19727" t="50074" r="47837" b="14866"/>
          <a:stretch/>
        </p:blipFill>
        <p:spPr bwMode="auto">
          <a:xfrm>
            <a:off x="6096000" y="1807030"/>
            <a:ext cx="5093645" cy="44069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707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1C59-FBE7-FA8B-3B63-DF931984501C}"/>
              </a:ext>
            </a:extLst>
          </p:cNvPr>
          <p:cNvSpPr>
            <a:spLocks noGrp="1"/>
          </p:cNvSpPr>
          <p:nvPr>
            <p:ph type="title"/>
          </p:nvPr>
        </p:nvSpPr>
        <p:spPr>
          <a:xfrm>
            <a:off x="1024127" y="944445"/>
            <a:ext cx="9720072" cy="557784"/>
          </a:xfrm>
        </p:spPr>
        <p:txBody>
          <a:bodyPr/>
          <a:lstStyle/>
          <a:p>
            <a:r>
              <a:rPr lang="en-IN" sz="1800" b="1" dirty="0">
                <a:effectLst/>
                <a:latin typeface="Calibri" panose="020F0502020204030204" pitchFamily="34" charset="0"/>
                <a:ea typeface="Calibri" panose="020F0502020204030204" pitchFamily="34" charset="0"/>
                <a:cs typeface="Calibri" panose="020F0502020204030204" pitchFamily="34" charset="0"/>
              </a:rPr>
              <a:t>PRODUCT LEVEL SALES</a:t>
            </a:r>
            <a:endParaRPr lang="en-IN" dirty="0"/>
          </a:p>
        </p:txBody>
      </p:sp>
      <p:sp>
        <p:nvSpPr>
          <p:cNvPr id="3" name="Text Placeholder 2">
            <a:extLst>
              <a:ext uri="{FF2B5EF4-FFF2-40B4-BE49-F238E27FC236}">
                <a16:creationId xmlns:a16="http://schemas.microsoft.com/office/drawing/2014/main" id="{1C44BC93-666B-8684-ACD9-2C2CB8A6EC1B}"/>
              </a:ext>
            </a:extLst>
          </p:cNvPr>
          <p:cNvSpPr>
            <a:spLocks noGrp="1"/>
          </p:cNvSpPr>
          <p:nvPr>
            <p:ph type="body" idx="1"/>
          </p:nvPr>
        </p:nvSpPr>
        <p:spPr>
          <a:xfrm>
            <a:off x="577814" y="1730828"/>
            <a:ext cx="6106015" cy="4905103"/>
          </a:xfrm>
        </p:spPr>
        <p:txBody>
          <a:bodyPr>
            <a:normAutofit fontScale="625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SUM</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payment_value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olist_order_payments_dataset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olist_order_items_dataset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olist_products_dataset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[state]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D01FC82-C0DC-A368-8262-BF432A7C6221}"/>
              </a:ext>
            </a:extLst>
          </p:cNvPr>
          <p:cNvPicPr>
            <a:picLocks noChangeAspect="1"/>
          </p:cNvPicPr>
          <p:nvPr/>
        </p:nvPicPr>
        <p:blipFill rotWithShape="1">
          <a:blip r:embed="rId2"/>
          <a:srcRect l="19768" t="50553" r="33755" b="14083"/>
          <a:stretch/>
        </p:blipFill>
        <p:spPr bwMode="auto">
          <a:xfrm>
            <a:off x="6019799" y="2068286"/>
            <a:ext cx="5671457" cy="43542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7905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489C-6519-EE1B-8901-72D07032F669}"/>
              </a:ext>
            </a:extLst>
          </p:cNvPr>
          <p:cNvSpPr>
            <a:spLocks noGrp="1"/>
          </p:cNvSpPr>
          <p:nvPr>
            <p:ph type="title"/>
          </p:nvPr>
        </p:nvSpPr>
        <p:spPr>
          <a:xfrm>
            <a:off x="958814" y="977102"/>
            <a:ext cx="9720072" cy="699298"/>
          </a:xfrm>
        </p:spPr>
        <p:txBody>
          <a:bodyPr>
            <a:normAutofit/>
          </a:bodyPr>
          <a:lstStyle/>
          <a:p>
            <a:r>
              <a:rPr lang="en-IN" sz="3200" b="1"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INSIGHTS:</a:t>
            </a:r>
            <a:endParaRPr lang="en-IN" sz="3200" dirty="0"/>
          </a:p>
        </p:txBody>
      </p:sp>
      <p:sp>
        <p:nvSpPr>
          <p:cNvPr id="3" name="Text Placeholder 2">
            <a:extLst>
              <a:ext uri="{FF2B5EF4-FFF2-40B4-BE49-F238E27FC236}">
                <a16:creationId xmlns:a16="http://schemas.microsoft.com/office/drawing/2014/main" id="{46A8F36D-7DDB-500A-A253-BD92306BD2CA}"/>
              </a:ext>
            </a:extLst>
          </p:cNvPr>
          <p:cNvSpPr>
            <a:spLocks noGrp="1"/>
          </p:cNvSpPr>
          <p:nvPr>
            <p:ph type="body" idx="1"/>
          </p:nvPr>
        </p:nvSpPr>
        <p:spPr>
          <a:xfrm>
            <a:off x="436300" y="2329543"/>
            <a:ext cx="11059014" cy="3069771"/>
          </a:xfrm>
        </p:spPr>
        <p:txBody>
          <a:bodyPr>
            <a:normAutofit/>
          </a:bodyPr>
          <a:lstStyle/>
          <a:p>
            <a:pPr>
              <a:lnSpc>
                <a:spcPct val="106000"/>
              </a:lnSpc>
              <a:spcAft>
                <a:spcPts val="800"/>
              </a:spcAft>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The most popular products are sold for similar reasons that the most popular categories are. It depends on the product's demand and need, usability, cost, quality, credibility, and recommendations.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Poor reviews, poor quality, insufficient marketing, an excessive price, low demand, and one more factor that may contribute to a product's low sales is the size of the item. People don't like to purchase big, bulky items online. These things have the potential to harm a product's brand.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 product's sales can be increased by effective marketing, fresh branding and packaging, message and sales tactics, discounts and attractive offers, and product redesigns that make them smaller and more streamlined.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0275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C1F-FD4E-8C4A-8089-CC54C24BB978}"/>
              </a:ext>
            </a:extLst>
          </p:cNvPr>
          <p:cNvSpPr>
            <a:spLocks noGrp="1"/>
          </p:cNvSpPr>
          <p:nvPr>
            <p:ph type="title"/>
          </p:nvPr>
        </p:nvSpPr>
        <p:spPr>
          <a:xfrm>
            <a:off x="839071" y="890016"/>
            <a:ext cx="9720072" cy="590441"/>
          </a:xfrm>
        </p:spPr>
        <p:txBody>
          <a:bodyPr/>
          <a:lstStyle/>
          <a:p>
            <a:r>
              <a:rPr lang="en-IN" sz="1800" b="1" dirty="0">
                <a:effectLst/>
                <a:latin typeface="Calibri" panose="020F0502020204030204" pitchFamily="34" charset="0"/>
                <a:ea typeface="Calibri" panose="020F0502020204030204" pitchFamily="34" charset="0"/>
                <a:cs typeface="Calibri" panose="020F0502020204030204" pitchFamily="34" charset="0"/>
              </a:rPr>
              <a:t>% of orders delivered earlier than the expected date.</a:t>
            </a:r>
            <a:endParaRPr lang="en-IN" dirty="0"/>
          </a:p>
        </p:txBody>
      </p:sp>
      <p:sp>
        <p:nvSpPr>
          <p:cNvPr id="3" name="Text Placeholder 2">
            <a:extLst>
              <a:ext uri="{FF2B5EF4-FFF2-40B4-BE49-F238E27FC236}">
                <a16:creationId xmlns:a16="http://schemas.microsoft.com/office/drawing/2014/main" id="{0E08ECBC-4882-FFE0-A665-9FC91C4CCF10}"/>
              </a:ext>
            </a:extLst>
          </p:cNvPr>
          <p:cNvSpPr>
            <a:spLocks noGrp="1"/>
          </p:cNvSpPr>
          <p:nvPr>
            <p:ph type="body" idx="1"/>
          </p:nvPr>
        </p:nvSpPr>
        <p:spPr>
          <a:xfrm>
            <a:off x="930626" y="1642711"/>
            <a:ext cx="5412421" cy="4950594"/>
          </a:xfrm>
        </p:spPr>
        <p:txBody>
          <a:bodyPr>
            <a:normAutofit/>
          </a:bodyPr>
          <a:lstStyle/>
          <a:p>
            <a:pPr marL="114300" indent="0">
              <a:lnSpc>
                <a:spcPct val="106000"/>
              </a:lnSpc>
              <a:spcAft>
                <a:spcPts val="800"/>
              </a:spcAft>
              <a:buNone/>
            </a:pP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WITH</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TOTAL_No_of_orders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order_status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'DELIVERED'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CTE1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order_delivered_customer_date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&lt;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order_estimated_delivery_date</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order_status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'DELIVERED'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CTE2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TOTAL_NO_OF_ORDERS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 </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CTE1 </a:t>
            </a:r>
            <a:r>
              <a:rPr lang="en-IN" sz="800" dirty="0">
                <a:latin typeface="Calibri" panose="020F0502020204030204" pitchFamily="34" charset="0"/>
                <a:ea typeface="Calibri" panose="020F0502020204030204" pitchFamily="34" charset="0"/>
                <a:cs typeface="Times New Roman" panose="02020603050405020304" pitchFamily="18"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CTE1</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TOTAL_NO_OF_ORDERS</a:t>
            </a:r>
            <a:r>
              <a:rPr lang="en-IN" sz="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PERCENT_OF_ORDERS_DELIVERED_EARLIER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CTE2</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p>
        </p:txBody>
      </p:sp>
      <p:pic>
        <p:nvPicPr>
          <p:cNvPr id="4" name="Picture 3">
            <a:extLst>
              <a:ext uri="{FF2B5EF4-FFF2-40B4-BE49-F238E27FC236}">
                <a16:creationId xmlns:a16="http://schemas.microsoft.com/office/drawing/2014/main" id="{0B758225-5A09-15A9-7403-C597CE542BC4}"/>
              </a:ext>
            </a:extLst>
          </p:cNvPr>
          <p:cNvPicPr>
            <a:picLocks noChangeAspect="1"/>
          </p:cNvPicPr>
          <p:nvPr/>
        </p:nvPicPr>
        <p:blipFill rotWithShape="1">
          <a:blip r:embed="rId2"/>
          <a:srcRect l="19690" t="69889" r="34391" b="16777"/>
          <a:stretch/>
        </p:blipFill>
        <p:spPr bwMode="auto">
          <a:xfrm>
            <a:off x="6920380" y="4377891"/>
            <a:ext cx="4109987" cy="1819175"/>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03C832A2-EFA9-B841-432B-094028692680}"/>
              </a:ext>
            </a:extLst>
          </p:cNvPr>
          <p:cNvGraphicFramePr>
            <a:graphicFrameLocks/>
          </p:cNvGraphicFramePr>
          <p:nvPr>
            <p:extLst>
              <p:ext uri="{D42A27DB-BD31-4B8C-83A1-F6EECF244321}">
                <p14:modId xmlns:p14="http://schemas.microsoft.com/office/powerpoint/2010/main" val="4172489199"/>
              </p:ext>
            </p:extLst>
          </p:nvPr>
        </p:nvGraphicFramePr>
        <p:xfrm>
          <a:off x="6689374" y="89001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12500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9C80-08ED-CCC5-D567-A9F93B3232A6}"/>
              </a:ext>
            </a:extLst>
          </p:cNvPr>
          <p:cNvSpPr>
            <a:spLocks noGrp="1"/>
          </p:cNvSpPr>
          <p:nvPr>
            <p:ph type="title"/>
          </p:nvPr>
        </p:nvSpPr>
        <p:spPr>
          <a:xfrm>
            <a:off x="904385" y="944444"/>
            <a:ext cx="9720072" cy="644870"/>
          </a:xfrm>
        </p:spPr>
        <p:txBody>
          <a:bodyPr/>
          <a:lstStyle/>
          <a:p>
            <a:r>
              <a:rPr lang="en-IN" sz="1800" b="1" dirty="0">
                <a:effectLst/>
                <a:latin typeface="Calibri" panose="020F0502020204030204" pitchFamily="34" charset="0"/>
                <a:ea typeface="Calibri" panose="020F0502020204030204" pitchFamily="34" charset="0"/>
                <a:cs typeface="Calibri" panose="020F0502020204030204" pitchFamily="34" charset="0"/>
              </a:rPr>
              <a:t>% of orders delivered Later than the expected date.</a:t>
            </a:r>
            <a:endParaRPr lang="en-IN" dirty="0"/>
          </a:p>
        </p:txBody>
      </p:sp>
      <p:sp>
        <p:nvSpPr>
          <p:cNvPr id="3" name="Text Placeholder 2">
            <a:extLst>
              <a:ext uri="{FF2B5EF4-FFF2-40B4-BE49-F238E27FC236}">
                <a16:creationId xmlns:a16="http://schemas.microsoft.com/office/drawing/2014/main" id="{A689AFCA-FD8C-F5FB-7FB7-B9070FFF689A}"/>
              </a:ext>
            </a:extLst>
          </p:cNvPr>
          <p:cNvSpPr>
            <a:spLocks noGrp="1"/>
          </p:cNvSpPr>
          <p:nvPr>
            <p:ph type="body" idx="1"/>
          </p:nvPr>
        </p:nvSpPr>
        <p:spPr>
          <a:xfrm>
            <a:off x="904384" y="1741713"/>
            <a:ext cx="5866529" cy="4920344"/>
          </a:xfrm>
        </p:spPr>
        <p:txBody>
          <a:bodyPr>
            <a:normAutofit fontScale="40000" lnSpcReduction="20000"/>
          </a:bodyPr>
          <a:lstStyle/>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WITH</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TOTAL_No_of_orders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order_status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'DELIVERED'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CTE1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order_delivered_customer_date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&gt;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order_estimated_delivery_date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AND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order_status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'DELIVERED'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CTE2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TOTAL_NO_OF_ORDERS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CTE1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CTE1</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CONVERT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FLOAT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TOTAL_NO_OF_ORDERS</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PERCENT_OF_ORDERS_DELIVERED_LATER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CTE2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ORDER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E858E4C-7506-AF0B-3E92-305703D04D37}"/>
              </a:ext>
            </a:extLst>
          </p:cNvPr>
          <p:cNvPicPr>
            <a:picLocks noChangeAspect="1"/>
          </p:cNvPicPr>
          <p:nvPr/>
        </p:nvPicPr>
        <p:blipFill rotWithShape="1">
          <a:blip r:embed="rId2"/>
          <a:srcRect l="19649" t="71230" r="34769" b="15524"/>
          <a:stretch/>
        </p:blipFill>
        <p:spPr bwMode="auto">
          <a:xfrm>
            <a:off x="6945084" y="3886199"/>
            <a:ext cx="4234544" cy="2360977"/>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0967100B-E7A9-7703-DDBF-624B015FCF93}"/>
              </a:ext>
            </a:extLst>
          </p:cNvPr>
          <p:cNvGraphicFramePr>
            <a:graphicFrameLocks/>
          </p:cNvGraphicFramePr>
          <p:nvPr>
            <p:extLst>
              <p:ext uri="{D42A27DB-BD31-4B8C-83A1-F6EECF244321}">
                <p14:modId xmlns:p14="http://schemas.microsoft.com/office/powerpoint/2010/main" val="2062777273"/>
              </p:ext>
            </p:extLst>
          </p:nvPr>
        </p:nvGraphicFramePr>
        <p:xfrm>
          <a:off x="6607628" y="94444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355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44955-0E60-CB68-BA79-4DAED2BD74A5}"/>
              </a:ext>
            </a:extLst>
          </p:cNvPr>
          <p:cNvSpPr>
            <a:spLocks noGrp="1"/>
          </p:cNvSpPr>
          <p:nvPr>
            <p:ph type="title"/>
          </p:nvPr>
        </p:nvSpPr>
        <p:spPr>
          <a:xfrm>
            <a:off x="1024127" y="998873"/>
            <a:ext cx="9720072" cy="481584"/>
          </a:xfrm>
        </p:spPr>
        <p:txBody>
          <a:bodyPr>
            <a:noAutofit/>
          </a:bodyPr>
          <a:lstStyle/>
          <a:p>
            <a:r>
              <a:rPr lang="en-IN" sz="2800" b="1" dirty="0">
                <a:effectLst/>
                <a:latin typeface="Calibri" panose="020F0502020204030204" pitchFamily="34" charset="0"/>
                <a:ea typeface="Calibri" panose="020F0502020204030204" pitchFamily="34" charset="0"/>
                <a:cs typeface="Calibri" panose="020F0502020204030204" pitchFamily="34" charset="0"/>
              </a:rPr>
              <a:t>INSIGHT: </a:t>
            </a:r>
            <a:endParaRPr lang="en-IN" sz="2400" dirty="0"/>
          </a:p>
        </p:txBody>
      </p:sp>
      <p:sp>
        <p:nvSpPr>
          <p:cNvPr id="3" name="Text Placeholder 2">
            <a:extLst>
              <a:ext uri="{FF2B5EF4-FFF2-40B4-BE49-F238E27FC236}">
                <a16:creationId xmlns:a16="http://schemas.microsoft.com/office/drawing/2014/main" id="{E3A8E6BC-2DDA-3109-2FE3-A9BA6B432894}"/>
              </a:ext>
            </a:extLst>
          </p:cNvPr>
          <p:cNvSpPr>
            <a:spLocks noGrp="1"/>
          </p:cNvSpPr>
          <p:nvPr>
            <p:ph type="body" idx="1"/>
          </p:nvPr>
        </p:nvSpPr>
        <p:spPr>
          <a:xfrm>
            <a:off x="349214" y="2100943"/>
            <a:ext cx="11113443" cy="4023360"/>
          </a:xfrm>
        </p:spPr>
        <p:txBody>
          <a:bodyPr>
            <a:normAutofit/>
          </a:bodyPr>
          <a:lstStyle/>
          <a:p>
            <a:pPr>
              <a:lnSpc>
                <a:spcPct val="106000"/>
              </a:lnSpc>
              <a:spcAft>
                <a:spcPts val="800"/>
              </a:spcAft>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The most frequent reasons for delivery delays include issues with the vehicle, misplaced parcels, shipments coming from far away, bad weather, traffic, high volume shipments, customs,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A product being delivered sooner than expected fosters confidence in both the seller and the business. This can result in more orders, more daily clients, and finally more sales.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The data above shows that the percentage of orders that are delivered later in states like PB and BA is larger than it is in RO and AC. There may be various explanations for this, but the fact that these states are in a metropolitan area with significant traffic volumes is probably the most important. Delivering the orders ahead of schedule can assist grow the client base. This can be accomplished by hiring more vendors and shippers in these states as well as by marketing. Also, to increase sales in rural areas more shippers should start sending products to these states this can lead to more customers using these platforms to buy products.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61270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4DA2-10FB-5B31-7A1C-3CB7AE2C9250}"/>
              </a:ext>
            </a:extLst>
          </p:cNvPr>
          <p:cNvSpPr>
            <a:spLocks noGrp="1"/>
          </p:cNvSpPr>
          <p:nvPr>
            <p:ph type="title"/>
          </p:nvPr>
        </p:nvSpPr>
        <p:spPr>
          <a:xfrm>
            <a:off x="882614" y="901337"/>
            <a:ext cx="9720072" cy="720634"/>
          </a:xfrm>
        </p:spPr>
        <p:txBody>
          <a:bodyPr/>
          <a:lstStyle/>
          <a:p>
            <a:r>
              <a:rPr lang="en-IN" sz="1800" b="1" dirty="0">
                <a:effectLst/>
                <a:latin typeface="Calibri" panose="020F0502020204030204" pitchFamily="34" charset="0"/>
                <a:ea typeface="Calibri" panose="020F0502020204030204" pitchFamily="34" charset="0"/>
              </a:rPr>
              <a:t>Most common payment method among all these states.</a:t>
            </a:r>
            <a:endParaRPr lang="en-IN" dirty="0"/>
          </a:p>
        </p:txBody>
      </p:sp>
      <p:sp>
        <p:nvSpPr>
          <p:cNvPr id="3" name="Text Placeholder 2">
            <a:extLst>
              <a:ext uri="{FF2B5EF4-FFF2-40B4-BE49-F238E27FC236}">
                <a16:creationId xmlns:a16="http://schemas.microsoft.com/office/drawing/2014/main" id="{B5BF37D8-BA90-AE58-3C4B-27ECFD970D64}"/>
              </a:ext>
            </a:extLst>
          </p:cNvPr>
          <p:cNvSpPr>
            <a:spLocks noGrp="1"/>
          </p:cNvSpPr>
          <p:nvPr>
            <p:ph type="body" idx="1"/>
          </p:nvPr>
        </p:nvSpPr>
        <p:spPr>
          <a:xfrm>
            <a:off x="523385" y="1752600"/>
            <a:ext cx="5572615" cy="4942114"/>
          </a:xfrm>
        </p:spPr>
        <p:txBody>
          <a:bodyPr>
            <a:normAutofit fontScale="77500" lnSpcReduction="20000"/>
          </a:bodyPr>
          <a:lstStyle/>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payment_type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olist_order_payments_dataset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8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WHERE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'RO'</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'AC'</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'BA'</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'PB'</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payment_type</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payment_type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Boleto</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credit_card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debit_card</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[Voucher]</a:t>
            </a:r>
            <a:r>
              <a:rPr lang="en-IN" sz="18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87F0618-5254-062F-DD87-1EFAF7F317C6}"/>
              </a:ext>
            </a:extLst>
          </p:cNvPr>
          <p:cNvPicPr>
            <a:picLocks noChangeAspect="1"/>
          </p:cNvPicPr>
          <p:nvPr/>
        </p:nvPicPr>
        <p:blipFill rotWithShape="1">
          <a:blip r:embed="rId2"/>
          <a:srcRect l="20042" t="71029" r="57782" b="16761"/>
          <a:stretch/>
        </p:blipFill>
        <p:spPr bwMode="auto">
          <a:xfrm>
            <a:off x="6357257" y="4582886"/>
            <a:ext cx="5061857" cy="1966310"/>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EE9DEDF5-243B-987E-A18E-46DD6836E22B}"/>
              </a:ext>
            </a:extLst>
          </p:cNvPr>
          <p:cNvGraphicFramePr>
            <a:graphicFrameLocks/>
          </p:cNvGraphicFramePr>
          <p:nvPr>
            <p:extLst>
              <p:ext uri="{D42A27DB-BD31-4B8C-83A1-F6EECF244321}">
                <p14:modId xmlns:p14="http://schemas.microsoft.com/office/powerpoint/2010/main" val="2170639986"/>
              </p:ext>
            </p:extLst>
          </p:nvPr>
        </p:nvGraphicFramePr>
        <p:xfrm>
          <a:off x="6357257" y="901336"/>
          <a:ext cx="5311357" cy="32787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3113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03C9-2942-F86B-F97D-72296E9BACE7}"/>
              </a:ext>
            </a:extLst>
          </p:cNvPr>
          <p:cNvSpPr>
            <a:spLocks noGrp="1"/>
          </p:cNvSpPr>
          <p:nvPr>
            <p:ph type="title"/>
          </p:nvPr>
        </p:nvSpPr>
        <p:spPr>
          <a:xfrm>
            <a:off x="741100" y="838199"/>
            <a:ext cx="9720072" cy="909175"/>
          </a:xfrm>
        </p:spPr>
        <p:txBody>
          <a:bodyPr>
            <a:normAutofit/>
          </a:bodyPr>
          <a:lstStyle/>
          <a:p>
            <a:r>
              <a:rPr lang="en-IN" sz="3600" b="1" dirty="0">
                <a:effectLst/>
                <a:latin typeface="Calibri" panose="020F0502020204030204" pitchFamily="34" charset="0"/>
                <a:ea typeface="Calibri" panose="020F0502020204030204" pitchFamily="34" charset="0"/>
                <a:cs typeface="Calibri" panose="020F0502020204030204" pitchFamily="34" charset="0"/>
              </a:rPr>
              <a:t>INSIGHT:</a:t>
            </a:r>
            <a:endParaRPr lang="en-IN" sz="3600" dirty="0"/>
          </a:p>
        </p:txBody>
      </p:sp>
      <p:sp>
        <p:nvSpPr>
          <p:cNvPr id="3" name="Text Placeholder 2">
            <a:extLst>
              <a:ext uri="{FF2B5EF4-FFF2-40B4-BE49-F238E27FC236}">
                <a16:creationId xmlns:a16="http://schemas.microsoft.com/office/drawing/2014/main" id="{EDC93333-48E7-9633-C73F-AD679E9774BC}"/>
              </a:ext>
            </a:extLst>
          </p:cNvPr>
          <p:cNvSpPr>
            <a:spLocks noGrp="1"/>
          </p:cNvSpPr>
          <p:nvPr>
            <p:ph type="body" idx="1"/>
          </p:nvPr>
        </p:nvSpPr>
        <p:spPr>
          <a:xfrm>
            <a:off x="741100" y="2432957"/>
            <a:ext cx="9720073" cy="1992085"/>
          </a:xfrm>
        </p:spPr>
        <p:txBody>
          <a:bodyPr>
            <a:normAutofit lnSpcReduction="10000"/>
          </a:bodyPr>
          <a:lstStyle/>
          <a:p>
            <a:pPr marL="114300" indent="0">
              <a:lnSpc>
                <a:spcPct val="106000"/>
              </a:lnSpc>
              <a:spcAft>
                <a:spcPts val="800"/>
              </a:spcAft>
              <a:buNone/>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Credit cards are the most popular mode of payment across all states, and individuals in BA and PB also like to order using </a:t>
            </a:r>
            <a:r>
              <a:rPr lang="en-IN" sz="1800" b="1" dirty="0" err="1">
                <a:solidFill>
                  <a:srgbClr val="4472C4"/>
                </a:solidFill>
                <a:effectLst/>
                <a:latin typeface="Calibri" panose="020F0502020204030204" pitchFamily="34" charset="0"/>
                <a:ea typeface="Calibri" panose="020F0502020204030204" pitchFamily="34" charset="0"/>
                <a:cs typeface="Calibri" panose="020F0502020204030204" pitchFamily="34" charset="0"/>
              </a:rPr>
              <a:t>Boleto</a:t>
            </a: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 and vouchers.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1800" b="1"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Sales can be raised, and new clients can join by pushing the alternative mode of payment into the RO and AC states. Additionally, offering occasional discounts on the products can aid in attracting new clients and boosting sales.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448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PROJECT OVERVIEW - 1</a:t>
            </a:r>
            <a:endParaRPr/>
          </a:p>
        </p:txBody>
      </p:sp>
      <p:sp>
        <p:nvSpPr>
          <p:cNvPr id="104" name="Google Shape;104;p3"/>
          <p:cNvSpPr txBox="1"/>
          <p:nvPr/>
        </p:nvSpPr>
        <p:spPr>
          <a:xfrm>
            <a:off x="522972" y="2084832"/>
            <a:ext cx="11146200" cy="452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Your client, a Brazilian E-commerce store, wants you to help them understand how their sales trend across different states over the years and why?. </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For this analysis, you are given the data for the time period 2016-2018</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a. Create the different metrics like Sales, customer acquisitions, total no. of orders for each Year across the different states they serve.</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Does all the metrics show similar trends or is there any disparity amongst each of them?</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b. Using the above metrics, identify the top 2 States which show</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		i. Declining trend over the years </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		ii. Increasing trend over the years</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(Choose yourself the best suited metrics amongst all 3 in point (a) to carry out the analysis)</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c. For the States identified above, do the Root Cause analysis for their performance across a variety of metrics.</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   You can utilize the following metrics and explore a few yourself as well by analyzing the data.</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		Category level Sales and orders placed, post-order reviews, Seller performance in terms of deliveries, product-level sales &amp; orders placed,</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		% of orders delivered earlier than the expected date, % of orders delivered later than the expected date, etc.</a:t>
            </a:r>
            <a:endParaRPr/>
          </a:p>
        </p:txBody>
      </p:sp>
      <p:pic>
        <p:nvPicPr>
          <p:cNvPr id="105" name="Google Shape;105;p3" descr="8 Key Components of Ecommerce Website Success | SaM Solutions"/>
          <p:cNvPicPr preferRelativeResize="0"/>
          <p:nvPr/>
        </p:nvPicPr>
        <p:blipFill rotWithShape="1">
          <a:blip r:embed="rId3">
            <a:alphaModFix/>
          </a:blip>
          <a:srcRect/>
          <a:stretch/>
        </p:blipFill>
        <p:spPr>
          <a:xfrm>
            <a:off x="10109907" y="2183"/>
            <a:ext cx="2090738" cy="10890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1880-96D6-DD97-619E-334C07D73C74}"/>
              </a:ext>
            </a:extLst>
          </p:cNvPr>
          <p:cNvSpPr>
            <a:spLocks noGrp="1"/>
          </p:cNvSpPr>
          <p:nvPr>
            <p:ph type="title"/>
          </p:nvPr>
        </p:nvSpPr>
        <p:spPr>
          <a:xfrm>
            <a:off x="2907357" y="2679192"/>
            <a:ext cx="5235157" cy="1499616"/>
          </a:xfrm>
        </p:spPr>
        <p:txBody>
          <a:bodyPr/>
          <a:lstStyle/>
          <a:p>
            <a:pPr algn="ctr"/>
            <a:r>
              <a:rPr lang="en-IN" dirty="0"/>
              <a:t>Thank you</a:t>
            </a:r>
          </a:p>
        </p:txBody>
      </p:sp>
    </p:spTree>
    <p:extLst>
      <p:ext uri="{BB962C8B-B14F-4D97-AF65-F5344CB8AC3E}">
        <p14:creationId xmlns:p14="http://schemas.microsoft.com/office/powerpoint/2010/main" val="889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PROJECT OVERVIEW -2</a:t>
            </a:r>
            <a:endParaRPr/>
          </a:p>
        </p:txBody>
      </p:sp>
      <p:sp>
        <p:nvSpPr>
          <p:cNvPr id="111" name="Google Shape;111;p4"/>
          <p:cNvSpPr txBox="1"/>
          <p:nvPr/>
        </p:nvSpPr>
        <p:spPr>
          <a:xfrm>
            <a:off x="385012" y="2319028"/>
            <a:ext cx="1114605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d. Do the above analysis for the top 2 cities which are causing the trend for each of the states identified in point (b)</a:t>
            </a:r>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e. After doing the Root cause analysis, help the client by suggesting ways to improve the performance of the States and the cities</a:t>
            </a:r>
            <a:endParaRPr/>
          </a:p>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Provide your findings in an excel workbook, plot graphs &amp; create multiple tabs as needed.</a:t>
            </a:r>
            <a:endParaRPr sz="1800">
              <a:solidFill>
                <a:schemeClr val="dk1"/>
              </a:solidFill>
              <a:latin typeface="Twentieth Century"/>
              <a:ea typeface="Twentieth Century"/>
              <a:cs typeface="Twentieth Century"/>
              <a:sym typeface="Twentieth Century"/>
            </a:endParaRPr>
          </a:p>
        </p:txBody>
      </p:sp>
      <p:pic>
        <p:nvPicPr>
          <p:cNvPr id="112" name="Google Shape;112;p4" descr="8 Key Components of Ecommerce Website Success | SaM Solutions"/>
          <p:cNvPicPr preferRelativeResize="0"/>
          <p:nvPr/>
        </p:nvPicPr>
        <p:blipFill rotWithShape="1">
          <a:blip r:embed="rId3">
            <a:alphaModFix/>
          </a:blip>
          <a:srcRect/>
          <a:stretch/>
        </p:blipFill>
        <p:spPr>
          <a:xfrm>
            <a:off x="10109907" y="2183"/>
            <a:ext cx="2090738" cy="10890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7559-CFFC-3A53-FECA-893E54821CED}"/>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67B95A5F-CF46-1C94-911B-5A62F8BFD296}"/>
              </a:ext>
            </a:extLst>
          </p:cNvPr>
          <p:cNvSpPr>
            <a:spLocks noGrp="1"/>
          </p:cNvSpPr>
          <p:nvPr>
            <p:ph type="body" idx="1"/>
          </p:nvPr>
        </p:nvSpPr>
        <p:spPr>
          <a:xfrm>
            <a:off x="686671" y="3429000"/>
            <a:ext cx="9720073" cy="1632857"/>
          </a:xfrm>
        </p:spPr>
        <p:txBody>
          <a:bodyPr/>
          <a:lstStyle/>
          <a:p>
            <a:pPr>
              <a:buFont typeface="Wingdings" panose="05000000000000000000" pitchFamily="2" charset="2"/>
              <a:buChar char="q"/>
            </a:pPr>
            <a:r>
              <a:rPr lang="en-IN" dirty="0"/>
              <a:t>Sales Analysis of Brazilian E commerce website </a:t>
            </a:r>
          </a:p>
          <a:p>
            <a:pPr>
              <a:buFont typeface="Wingdings" panose="05000000000000000000" pitchFamily="2" charset="2"/>
              <a:buChar char="q"/>
            </a:pPr>
            <a:r>
              <a:rPr lang="en-IN" dirty="0"/>
              <a:t>Providing Business insights</a:t>
            </a:r>
          </a:p>
        </p:txBody>
      </p:sp>
    </p:spTree>
    <p:extLst>
      <p:ext uri="{BB962C8B-B14F-4D97-AF65-F5344CB8AC3E}">
        <p14:creationId xmlns:p14="http://schemas.microsoft.com/office/powerpoint/2010/main" val="114147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88DF-5E07-88E7-8984-B4A9E651B2E3}"/>
              </a:ext>
            </a:extLst>
          </p:cNvPr>
          <p:cNvSpPr>
            <a:spLocks noGrp="1"/>
          </p:cNvSpPr>
          <p:nvPr>
            <p:ph type="title"/>
          </p:nvPr>
        </p:nvSpPr>
        <p:spPr>
          <a:xfrm>
            <a:off x="839072" y="604810"/>
            <a:ext cx="9720072" cy="1499616"/>
          </a:xfrm>
        </p:spPr>
        <p:txBody>
          <a:bodyPr>
            <a:normAutofit/>
          </a:bodyPr>
          <a:lstStyle/>
          <a:p>
            <a:pPr>
              <a:lnSpc>
                <a:spcPct val="106000"/>
              </a:lnSpc>
              <a:spcAft>
                <a:spcPts val="800"/>
              </a:spcAft>
            </a:pPr>
            <a:r>
              <a:rPr lang="en-IN" sz="1800" b="1" dirty="0">
                <a:effectLst/>
                <a:latin typeface="Calibri" panose="020F0502020204030204" pitchFamily="34" charset="0"/>
                <a:ea typeface="Calibri" panose="020F0502020204030204" pitchFamily="34" charset="0"/>
                <a:cs typeface="Calibri" panose="020F0502020204030204" pitchFamily="34" charset="0"/>
              </a:rPr>
              <a:t>Create the different metrics like sales, customer acquisitions, total no. Of orders for each year across the different states they serve.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Calibri" panose="020F0502020204030204" pitchFamily="34"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Calibri" panose="020F0502020204030204" pitchFamily="34" charset="0"/>
                <a:ea typeface="Calibri" panose="020F0502020204030204" pitchFamily="34" charset="0"/>
                <a:cs typeface="Calibri" panose="020F0502020204030204" pitchFamily="34" charset="0"/>
              </a:rPr>
              <a:t>For number of orders across each state throughout the years.</a:t>
            </a:r>
            <a:endParaRPr lang="en-IN" dirty="0"/>
          </a:p>
        </p:txBody>
      </p:sp>
      <p:sp>
        <p:nvSpPr>
          <p:cNvPr id="3" name="Text Placeholder 2">
            <a:extLst>
              <a:ext uri="{FF2B5EF4-FFF2-40B4-BE49-F238E27FC236}">
                <a16:creationId xmlns:a16="http://schemas.microsoft.com/office/drawing/2014/main" id="{67DBCDE5-43F9-2BE7-7922-914D3C2F9B5B}"/>
              </a:ext>
            </a:extLst>
          </p:cNvPr>
          <p:cNvSpPr>
            <a:spLocks noGrp="1"/>
          </p:cNvSpPr>
          <p:nvPr>
            <p:ph type="body" idx="1"/>
          </p:nvPr>
        </p:nvSpPr>
        <p:spPr>
          <a:xfrm>
            <a:off x="418339" y="2229830"/>
            <a:ext cx="6301958" cy="4023360"/>
          </a:xfrm>
        </p:spPr>
        <p:txBody>
          <a:bodyPr>
            <a:normAutofit/>
          </a:bodyPr>
          <a:lstStyle/>
          <a:p>
            <a:pPr marL="114300" indent="0">
              <a:lnSpc>
                <a:spcPct val="200000"/>
              </a:lnSpc>
              <a:spcAft>
                <a:spcPts val="800"/>
              </a:spcAft>
              <a:buNone/>
            </a:pP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200000"/>
              </a:lnSpc>
              <a:spcAft>
                <a:spcPts val="800"/>
              </a:spcAft>
              <a:buNone/>
            </a:pP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200000"/>
              </a:lnSpc>
              <a:spcAft>
                <a:spcPts val="800"/>
              </a:spcAft>
              <a:buNone/>
            </a:pP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200000"/>
              </a:lnSpc>
              <a:spcAft>
                <a:spcPts val="800"/>
              </a:spcAft>
              <a:buNone/>
            </a:pP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1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1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200000"/>
              </a:lnSpc>
              <a:spcAft>
                <a:spcPts val="800"/>
              </a:spcAft>
              <a:buNone/>
            </a:pP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 BY</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200000"/>
              </a:lnSpc>
              <a:spcAft>
                <a:spcPts val="800"/>
              </a:spcAft>
              <a:buNone/>
            </a:pP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    </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no_of_orders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[year] </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a:t>
            </a:r>
            <a:r>
              <a:rPr lang="en-IN" sz="11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40A7E40-6C32-534A-272C-B76FB5F83B49}"/>
              </a:ext>
            </a:extLst>
          </p:cNvPr>
          <p:cNvPicPr>
            <a:picLocks noChangeAspect="1"/>
          </p:cNvPicPr>
          <p:nvPr/>
        </p:nvPicPr>
        <p:blipFill rotWithShape="1">
          <a:blip r:embed="rId2"/>
          <a:srcRect l="19942" t="52360" r="65542" b="13975"/>
          <a:stretch/>
        </p:blipFill>
        <p:spPr bwMode="auto">
          <a:xfrm>
            <a:off x="7103808" y="4241510"/>
            <a:ext cx="4166172" cy="2355560"/>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0B4D3F59-9414-7B0A-8E84-2DCD3A059D0F}"/>
              </a:ext>
            </a:extLst>
          </p:cNvPr>
          <p:cNvGraphicFramePr>
            <a:graphicFrameLocks/>
          </p:cNvGraphicFramePr>
          <p:nvPr>
            <p:extLst>
              <p:ext uri="{D42A27DB-BD31-4B8C-83A1-F6EECF244321}">
                <p14:modId xmlns:p14="http://schemas.microsoft.com/office/powerpoint/2010/main" val="2946671771"/>
              </p:ext>
            </p:extLst>
          </p:nvPr>
        </p:nvGraphicFramePr>
        <p:xfrm>
          <a:off x="6720297" y="1244890"/>
          <a:ext cx="5224053"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254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D891-C78C-1A29-5D03-8F1D7A26A3C3}"/>
              </a:ext>
            </a:extLst>
          </p:cNvPr>
          <p:cNvSpPr>
            <a:spLocks noGrp="1"/>
          </p:cNvSpPr>
          <p:nvPr>
            <p:ph type="title"/>
          </p:nvPr>
        </p:nvSpPr>
        <p:spPr>
          <a:xfrm>
            <a:off x="806414" y="802931"/>
            <a:ext cx="9720072" cy="797268"/>
          </a:xfrm>
        </p:spPr>
        <p:txBody>
          <a:bodyPr>
            <a:normAutofit/>
          </a:bodyPr>
          <a:lstStyle/>
          <a:p>
            <a:r>
              <a:rPr lang="en-IN" sz="2000" b="1" dirty="0">
                <a:effectLst/>
                <a:latin typeface="Calibri" panose="020F0502020204030204" pitchFamily="34" charset="0"/>
                <a:ea typeface="Calibri" panose="020F0502020204030204" pitchFamily="34" charset="0"/>
              </a:rPr>
              <a:t>For number of customers across each state </a:t>
            </a:r>
            <a:br>
              <a:rPr lang="en-IN" sz="2000" b="1" dirty="0">
                <a:effectLst/>
                <a:latin typeface="Calibri" panose="020F0502020204030204" pitchFamily="34" charset="0"/>
                <a:ea typeface="Calibri" panose="020F0502020204030204" pitchFamily="34" charset="0"/>
              </a:rPr>
            </a:br>
            <a:r>
              <a:rPr lang="en-IN" sz="2000" b="1" dirty="0">
                <a:effectLst/>
                <a:latin typeface="Calibri" panose="020F0502020204030204" pitchFamily="34" charset="0"/>
                <a:ea typeface="Calibri" panose="020F0502020204030204" pitchFamily="34" charset="0"/>
              </a:rPr>
              <a:t>throughout the years.</a:t>
            </a:r>
            <a:endParaRPr lang="en-IN" sz="5400" dirty="0"/>
          </a:p>
        </p:txBody>
      </p:sp>
      <p:sp>
        <p:nvSpPr>
          <p:cNvPr id="3" name="Text Placeholder 2">
            <a:extLst>
              <a:ext uri="{FF2B5EF4-FFF2-40B4-BE49-F238E27FC236}">
                <a16:creationId xmlns:a16="http://schemas.microsoft.com/office/drawing/2014/main" id="{5A1D41B7-41AF-EADE-1E77-C212373B2F36}"/>
              </a:ext>
            </a:extLst>
          </p:cNvPr>
          <p:cNvSpPr>
            <a:spLocks noGrp="1"/>
          </p:cNvSpPr>
          <p:nvPr>
            <p:ph type="body" idx="1"/>
          </p:nvPr>
        </p:nvSpPr>
        <p:spPr>
          <a:xfrm>
            <a:off x="198447" y="1600199"/>
            <a:ext cx="6693843" cy="5103223"/>
          </a:xfrm>
        </p:spPr>
        <p:txBody>
          <a:bodyPr>
            <a:normAutofit/>
          </a:bodyPr>
          <a:lstStyle/>
          <a:p>
            <a:pPr marL="114300" indent="0">
              <a:lnSpc>
                <a:spcPct val="150000"/>
              </a:lnSpc>
              <a:spcAft>
                <a:spcPts val="800"/>
              </a:spcAft>
              <a:buNone/>
            </a:pP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COUNT</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4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No_of_customers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4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40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 BY</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no_of_customers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[year] </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a:t>
            </a:r>
            <a:r>
              <a:rPr lang="en-IN" sz="14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4CBA413-78A2-FEA4-4F7C-5B7DBBB6B321}"/>
              </a:ext>
            </a:extLst>
          </p:cNvPr>
          <p:cNvPicPr>
            <a:picLocks noChangeAspect="1"/>
          </p:cNvPicPr>
          <p:nvPr/>
        </p:nvPicPr>
        <p:blipFill rotWithShape="1">
          <a:blip r:embed="rId2"/>
          <a:srcRect l="19828" t="52628" r="65486" b="14782"/>
          <a:stretch/>
        </p:blipFill>
        <p:spPr bwMode="auto">
          <a:xfrm>
            <a:off x="6892290" y="3545476"/>
            <a:ext cx="4871902" cy="3157946"/>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EA2F700F-B225-5639-C8B4-BA9F326DF533}"/>
              </a:ext>
            </a:extLst>
          </p:cNvPr>
          <p:cNvGraphicFramePr>
            <a:graphicFrameLocks/>
          </p:cNvGraphicFramePr>
          <p:nvPr>
            <p:extLst>
              <p:ext uri="{D42A27DB-BD31-4B8C-83A1-F6EECF244321}">
                <p14:modId xmlns:p14="http://schemas.microsoft.com/office/powerpoint/2010/main" val="2373218807"/>
              </p:ext>
            </p:extLst>
          </p:nvPr>
        </p:nvGraphicFramePr>
        <p:xfrm>
          <a:off x="6240781" y="569324"/>
          <a:ext cx="575277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09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2D27-6609-3479-1396-9650318009E1}"/>
              </a:ext>
            </a:extLst>
          </p:cNvPr>
          <p:cNvSpPr>
            <a:spLocks noGrp="1"/>
          </p:cNvSpPr>
          <p:nvPr>
            <p:ph type="title"/>
          </p:nvPr>
        </p:nvSpPr>
        <p:spPr>
          <a:xfrm>
            <a:off x="762871" y="759388"/>
            <a:ext cx="9720072" cy="786384"/>
          </a:xfrm>
        </p:spPr>
        <p:txBody>
          <a:bodyPr>
            <a:normAutofit/>
          </a:bodyPr>
          <a:lstStyle/>
          <a:p>
            <a:r>
              <a:rPr lang="en-IN" sz="2000" b="1" dirty="0">
                <a:effectLst/>
                <a:latin typeface="Calibri" panose="020F0502020204030204" pitchFamily="34" charset="0"/>
                <a:ea typeface="Calibri" panose="020F0502020204030204" pitchFamily="34" charset="0"/>
                <a:cs typeface="Calibri" panose="020F0502020204030204" pitchFamily="34" charset="0"/>
              </a:rPr>
              <a:t>For sales across each state throughout the years.</a:t>
            </a:r>
            <a:endParaRPr lang="en-IN" sz="5400" dirty="0"/>
          </a:p>
        </p:txBody>
      </p:sp>
      <p:sp>
        <p:nvSpPr>
          <p:cNvPr id="3" name="Text Placeholder 2">
            <a:extLst>
              <a:ext uri="{FF2B5EF4-FFF2-40B4-BE49-F238E27FC236}">
                <a16:creationId xmlns:a16="http://schemas.microsoft.com/office/drawing/2014/main" id="{0959252C-7BC4-25BA-5288-859079E62204}"/>
              </a:ext>
            </a:extLst>
          </p:cNvPr>
          <p:cNvSpPr>
            <a:spLocks noGrp="1"/>
          </p:cNvSpPr>
          <p:nvPr>
            <p:ph type="body" idx="1"/>
          </p:nvPr>
        </p:nvSpPr>
        <p:spPr>
          <a:xfrm>
            <a:off x="762871" y="1545772"/>
            <a:ext cx="5986272" cy="4865914"/>
          </a:xfrm>
        </p:spPr>
        <p:txBody>
          <a:bodyPr>
            <a:normAutofit/>
          </a:bodyPr>
          <a:lstStyle/>
          <a:p>
            <a:pPr marL="114300" indent="0">
              <a:lnSpc>
                <a:spcPct val="150000"/>
              </a:lnSpc>
              <a:spcAft>
                <a:spcPts val="800"/>
              </a:spcAft>
              <a:buNone/>
            </a:pP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SELECT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State</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SUM</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payment_value</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Sales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FROM</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olist_orders_dataset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olist_order_payments_dataset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05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en-IN" sz="105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order_id</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JOIN</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olist_customers_dataset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ON</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en-IN" sz="105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en-IN" sz="1050" dirty="0" err="1">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customer_id</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GROUP</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BY</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Customer_State</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Year</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order_purchase_timestamp</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a:t>
            </a:r>
            <a:r>
              <a:rPr lang="en-IN" sz="1050" dirty="0">
                <a:latin typeface="Calibri" panose="020F0502020204030204" pitchFamily="34" charset="0"/>
                <a:ea typeface="Calibri" panose="020F0502020204030204" pitchFamily="34" charset="0"/>
                <a:cs typeface="Times New Roman" panose="02020603050405020304" pitchFamily="18" charset="0"/>
              </a:rPr>
              <a:t>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PIVOT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latin typeface="Calibri" panose="020F0502020204030204" pitchFamily="34" charset="0"/>
                <a:ea typeface="Calibri" panose="020F0502020204030204" pitchFamily="34" charset="0"/>
                <a:cs typeface="Times New Roman" panose="02020603050405020304" pitchFamily="18" charset="0"/>
              </a:rPr>
              <a:t>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MAX</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FOR</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[year]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IN</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[2016]</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[2017]</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[2018]</a:t>
            </a:r>
            <a:r>
              <a:rPr lang="en-IN" sz="105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05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AS</a:t>
            </a:r>
            <a:r>
              <a:rPr lang="en-IN" sz="10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B77BCF1-2A01-0E97-507C-3F4EAF7712F5}"/>
              </a:ext>
            </a:extLst>
          </p:cNvPr>
          <p:cNvPicPr>
            <a:picLocks noChangeAspect="1"/>
          </p:cNvPicPr>
          <p:nvPr/>
        </p:nvPicPr>
        <p:blipFill rotWithShape="1">
          <a:blip r:embed="rId2"/>
          <a:srcRect l="20103" t="52618" r="46740" b="13881"/>
          <a:stretch/>
        </p:blipFill>
        <p:spPr bwMode="auto">
          <a:xfrm>
            <a:off x="5639671" y="3905140"/>
            <a:ext cx="5986272" cy="2743200"/>
          </a:xfrm>
          <a:prstGeom prst="rect">
            <a:avLst/>
          </a:prstGeom>
          <a:ln>
            <a:noFill/>
          </a:ln>
          <a:extLst>
            <a:ext uri="{53640926-AAD7-44D8-BBD7-CCE9431645EC}">
              <a14:shadowObscured xmlns:a14="http://schemas.microsoft.com/office/drawing/2010/main"/>
            </a:ext>
          </a:extLst>
        </p:spPr>
      </p:pic>
      <p:graphicFrame>
        <p:nvGraphicFramePr>
          <p:cNvPr id="5" name="Chart 4">
            <a:extLst>
              <a:ext uri="{FF2B5EF4-FFF2-40B4-BE49-F238E27FC236}">
                <a16:creationId xmlns:a16="http://schemas.microsoft.com/office/drawing/2014/main" id="{24D97DD8-37F3-1ED3-765D-0445287C5530}"/>
              </a:ext>
            </a:extLst>
          </p:cNvPr>
          <p:cNvGraphicFramePr>
            <a:graphicFrameLocks/>
          </p:cNvGraphicFramePr>
          <p:nvPr>
            <p:extLst>
              <p:ext uri="{D42A27DB-BD31-4B8C-83A1-F6EECF244321}">
                <p14:modId xmlns:p14="http://schemas.microsoft.com/office/powerpoint/2010/main" val="1650675913"/>
              </p:ext>
            </p:extLst>
          </p:nvPr>
        </p:nvGraphicFramePr>
        <p:xfrm>
          <a:off x="6576060" y="925286"/>
          <a:ext cx="537972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170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DA8B-8364-2B9E-D341-AAC1EE6816D4}"/>
              </a:ext>
            </a:extLst>
          </p:cNvPr>
          <p:cNvSpPr>
            <a:spLocks noGrp="1"/>
          </p:cNvSpPr>
          <p:nvPr>
            <p:ph type="title"/>
          </p:nvPr>
        </p:nvSpPr>
        <p:spPr>
          <a:xfrm>
            <a:off x="1024128" y="585216"/>
            <a:ext cx="9720072" cy="1037844"/>
          </a:xfrm>
        </p:spPr>
        <p:txBody>
          <a:bodyPr/>
          <a:lstStyle/>
          <a:p>
            <a:r>
              <a:rPr lang="en-IN" sz="5400" b="1" u="sng" dirty="0">
                <a:solidFill>
                  <a:srgbClr val="2F5496"/>
                </a:solidFill>
                <a:effectLst/>
                <a:latin typeface="Calibri" panose="020F0502020204030204" pitchFamily="34" charset="0"/>
                <a:ea typeface="Calibri" panose="020F0502020204030204" pitchFamily="34" charset="0"/>
                <a:cs typeface="Calibri" panose="020F0502020204030204" pitchFamily="34" charset="0"/>
              </a:rPr>
              <a:t>INSIGHT:</a:t>
            </a:r>
            <a:endParaRPr lang="en-IN" dirty="0"/>
          </a:p>
        </p:txBody>
      </p:sp>
      <p:sp>
        <p:nvSpPr>
          <p:cNvPr id="3" name="Text Placeholder 2">
            <a:extLst>
              <a:ext uri="{FF2B5EF4-FFF2-40B4-BE49-F238E27FC236}">
                <a16:creationId xmlns:a16="http://schemas.microsoft.com/office/drawing/2014/main" id="{318D8E69-712E-A561-F178-3F0518388116}"/>
              </a:ext>
            </a:extLst>
          </p:cNvPr>
          <p:cNvSpPr>
            <a:spLocks noGrp="1"/>
          </p:cNvSpPr>
          <p:nvPr>
            <p:ph type="body" idx="1"/>
          </p:nvPr>
        </p:nvSpPr>
        <p:spPr>
          <a:xfrm>
            <a:off x="578358" y="1872234"/>
            <a:ext cx="10965942" cy="4400550"/>
          </a:xfrm>
        </p:spPr>
        <p:txBody>
          <a:bodyPr>
            <a:normAutofit lnSpcReduction="10000"/>
          </a:bodyPr>
          <a:lstStyle/>
          <a:p>
            <a:pPr marL="114300" indent="0">
              <a:buNone/>
            </a:pPr>
            <a:r>
              <a:rPr lang="en-IN" sz="24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SP has the highest number of customers, number of orders, sales and RR has the lowest sales, orders and customers.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r>
              <a:rPr lang="en-IN" sz="2400" b="1" dirty="0">
                <a:solidFill>
                  <a:srgbClr val="538135"/>
                </a:solidFill>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2400" b="1" dirty="0">
                <a:effectLst/>
                <a:latin typeface="Calibri" panose="020F0502020204030204" pitchFamily="34" charset="0"/>
                <a:ea typeface="Calibri" panose="020F0502020204030204" pitchFamily="34" charset="0"/>
                <a:cs typeface="Calibri" panose="020F0502020204030204" pitchFamily="34" charset="0"/>
              </a:rPr>
              <a:t>Does all the metrics show similar trends or is there any disparity amongst each of them?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2400" b="1" dirty="0">
                <a:effectLst/>
                <a:latin typeface="Calibri" panose="020F0502020204030204" pitchFamily="34" charset="0"/>
                <a:ea typeface="Calibri" panose="020F0502020204030204" pitchFamily="34" charset="0"/>
                <a:cs typeface="Calibri" panose="020F0502020204030204" pitchFamily="34" charset="0"/>
              </a:rPr>
              <a:t>1. </a:t>
            </a:r>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Yes, all the metrics show similar trends, the orders and sale from that state is directly proportional to the number of customers.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6000"/>
              </a:lnSpc>
              <a:spcAft>
                <a:spcPts val="800"/>
              </a:spcAft>
              <a:buNone/>
            </a:pPr>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There are few exceptions some states don’t follow trends, most states follows increase in number of orders, sales, and customers.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974777"/>
      </p:ext>
    </p:extLst>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3940</Words>
  <Application>Microsoft Office PowerPoint</Application>
  <PresentationFormat>Widescreen</PresentationFormat>
  <Paragraphs>260</Paragraphs>
  <Slides>30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Noto Sans Symbols</vt:lpstr>
      <vt:lpstr>Twentieth Century</vt:lpstr>
      <vt:lpstr>Wingdings</vt:lpstr>
      <vt:lpstr>Integral</vt:lpstr>
      <vt:lpstr>PowerPoint Presentation</vt:lpstr>
      <vt:lpstr>DATA OVERVIEW</vt:lpstr>
      <vt:lpstr>PROJECT OVERVIEW - 1</vt:lpstr>
      <vt:lpstr>PROJECT OVERVIEW -2</vt:lpstr>
      <vt:lpstr>Introduction</vt:lpstr>
      <vt:lpstr>Create the different metrics like sales, customer acquisitions, total no. Of orders for each year across the different states they serve.   For number of orders across each state throughout the years.</vt:lpstr>
      <vt:lpstr>For number of customers across each state  throughout the years.</vt:lpstr>
      <vt:lpstr>For sales across each state throughout the years.</vt:lpstr>
      <vt:lpstr>INSIGHT:</vt:lpstr>
      <vt:lpstr>Using the above metrics, identify the top 2 States which show Declining trend over the years</vt:lpstr>
      <vt:lpstr>Using the above metrics, identify the top 2 States which show Declining trend over the years</vt:lpstr>
      <vt:lpstr>Increasing trend over the years.</vt:lpstr>
      <vt:lpstr>INSIGHTS:</vt:lpstr>
      <vt:lpstr>For the States identified above, do the Root Cause analysis for their performance across a variety of metrics. Category level Sales</vt:lpstr>
      <vt:lpstr>Category level Orders </vt:lpstr>
      <vt:lpstr>INSIGHT: </vt:lpstr>
      <vt:lpstr>Post-order reviews:</vt:lpstr>
      <vt:lpstr>INSIGHT:</vt:lpstr>
      <vt:lpstr>Seller performance in terms of deliveries. Average delivery days for each seller in each state.</vt:lpstr>
      <vt:lpstr>NO OF DELIVERIES DONE BY EACH SELLER IN EACH STATE.</vt:lpstr>
      <vt:lpstr>INSIGHTS: </vt:lpstr>
      <vt:lpstr>Product-level sales &amp; orders placed PRODUCT LEVEL ORDERS</vt:lpstr>
      <vt:lpstr>PRODUCT LEVEL SALES</vt:lpstr>
      <vt:lpstr>INSIGHTS:</vt:lpstr>
      <vt:lpstr>% of orders delivered earlier than the expected date.</vt:lpstr>
      <vt:lpstr>% of orders delivered Later than the expected date.</vt:lpstr>
      <vt:lpstr>INSIGHT: </vt:lpstr>
      <vt:lpstr>Most common payment method among all these states.</vt:lpstr>
      <vt:lpstr>INSIGHT: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Jyoti Gupta</dc:creator>
  <cp:lastModifiedBy>SUNIL CHOUDHARY</cp:lastModifiedBy>
  <cp:revision>1</cp:revision>
  <dcterms:created xsi:type="dcterms:W3CDTF">2022-05-07T01:15:11Z</dcterms:created>
  <dcterms:modified xsi:type="dcterms:W3CDTF">2022-09-29T16:56:43Z</dcterms:modified>
</cp:coreProperties>
</file>